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tags/tag3.xml" ContentType="application/vnd.openxmlformats-officedocument.presentationml.tags+xml"/>
  <Override PartName="/ppt/notesSlides/notesSlide16.xml" ContentType="application/vnd.openxmlformats-officedocument.presentationml.notesSlide+xml"/>
  <Override PartName="/ppt/embeddings/oleObject2.bin" ContentType="application/vnd.openxmlformats-officedocument.oleObject"/>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 id="2147483692" r:id="rId2"/>
  </p:sldMasterIdLst>
  <p:notesMasterIdLst>
    <p:notesMasterId r:id="rId22"/>
  </p:notesMasterIdLst>
  <p:handoutMasterIdLst>
    <p:handoutMasterId r:id="rId23"/>
  </p:handoutMasterIdLst>
  <p:sldIdLst>
    <p:sldId id="313" r:id="rId3"/>
    <p:sldId id="316" r:id="rId4"/>
    <p:sldId id="304" r:id="rId5"/>
    <p:sldId id="278" r:id="rId6"/>
    <p:sldId id="317" r:id="rId7"/>
    <p:sldId id="314" r:id="rId8"/>
    <p:sldId id="315" r:id="rId9"/>
    <p:sldId id="325" r:id="rId10"/>
    <p:sldId id="263" r:id="rId11"/>
    <p:sldId id="309" r:id="rId12"/>
    <p:sldId id="307" r:id="rId13"/>
    <p:sldId id="320" r:id="rId14"/>
    <p:sldId id="323" r:id="rId15"/>
    <p:sldId id="270" r:id="rId16"/>
    <p:sldId id="297" r:id="rId17"/>
    <p:sldId id="310" r:id="rId18"/>
    <p:sldId id="308" r:id="rId19"/>
    <p:sldId id="311" r:id="rId20"/>
    <p:sldId id="32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B6BBEF7-9717-4733-A929-535518E6EBF6}">
          <p14:sldIdLst>
            <p14:sldId id="313"/>
            <p14:sldId id="316"/>
            <p14:sldId id="304"/>
          </p14:sldIdLst>
        </p14:section>
        <p14:section name="Step !:  What are we doing for Posadas" id="{16378913-E5ED-4281-BAF5-F1F938CB0BED}">
          <p14:sldIdLst>
            <p14:sldId id="278"/>
            <p14:sldId id="317"/>
            <p14:sldId id="314"/>
            <p14:sldId id="315"/>
            <p14:sldId id="325"/>
          </p14:sldIdLst>
        </p14:section>
        <p14:section name="Step 2:  How are we going to do it?" id="{E2D565D1-BA5E-44E6-A40E-50A644912248}">
          <p14:sldIdLst>
            <p14:sldId id="263"/>
            <p14:sldId id="309"/>
            <p14:sldId id="307"/>
            <p14:sldId id="320"/>
            <p14:sldId id="323"/>
          </p14:sldIdLst>
        </p14:section>
        <p14:section name="Step 3: What are the Results?" id="{71D59651-8EFA-4415-9623-98B4C4A8699C}">
          <p14:sldIdLst>
            <p14:sldId id="270"/>
            <p14:sldId id="297"/>
            <p14:sldId id="310"/>
            <p14:sldId id="308"/>
            <p14:sldId id="311"/>
            <p14:sldId id="3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9E3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93" autoAdjust="0"/>
    <p:restoredTop sz="80475" autoAdjust="0"/>
  </p:normalViewPr>
  <p:slideViewPr>
    <p:cSldViewPr>
      <p:cViewPr>
        <p:scale>
          <a:sx n="75" d="100"/>
          <a:sy n="75" d="100"/>
        </p:scale>
        <p:origin x="-1496"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8DE5B6-3E64-9949-9D51-89317DBF5705}" type="doc">
      <dgm:prSet loTypeId="urn:microsoft.com/office/officeart/2008/layout/CircleAccentTimeline" loCatId="" qsTypeId="urn:microsoft.com/office/officeart/2005/8/quickstyle/simple4" qsCatId="simple" csTypeId="urn:microsoft.com/office/officeart/2005/8/colors/accent3_5" csCatId="accent3" phldr="1"/>
      <dgm:spPr/>
      <dgm:t>
        <a:bodyPr/>
        <a:lstStyle/>
        <a:p>
          <a:endParaRPr lang="en-US"/>
        </a:p>
      </dgm:t>
    </dgm:pt>
    <dgm:pt modelId="{AAC49031-4C9F-A64B-AE08-E49957077E04}">
      <dgm:prSet phldrT="[Text]"/>
      <dgm:spPr/>
      <dgm:t>
        <a:bodyPr/>
        <a:lstStyle/>
        <a:p>
          <a:r>
            <a:rPr lang="en-US" b="1" dirty="0" smtClean="0"/>
            <a:t>Project Plan</a:t>
          </a:r>
          <a:endParaRPr lang="en-US" b="1" dirty="0"/>
        </a:p>
      </dgm:t>
    </dgm:pt>
    <dgm:pt modelId="{088E4DC1-BAED-374C-8BE3-840E81CE3978}" type="parTrans" cxnId="{0AFFC75A-A5C3-584F-851D-461964F00A55}">
      <dgm:prSet/>
      <dgm:spPr/>
      <dgm:t>
        <a:bodyPr/>
        <a:lstStyle/>
        <a:p>
          <a:endParaRPr lang="en-US"/>
        </a:p>
      </dgm:t>
    </dgm:pt>
    <dgm:pt modelId="{52D2247E-CC42-0F43-95B1-959B28A3DC0D}" type="sibTrans" cxnId="{0AFFC75A-A5C3-584F-851D-461964F00A55}">
      <dgm:prSet/>
      <dgm:spPr/>
      <dgm:t>
        <a:bodyPr/>
        <a:lstStyle/>
        <a:p>
          <a:endParaRPr lang="en-US"/>
        </a:p>
      </dgm:t>
    </dgm:pt>
    <dgm:pt modelId="{4D347B1B-358A-1344-A260-4A7079714006}">
      <dgm:prSet phldrT="[Text]"/>
      <dgm:spPr/>
      <dgm:t>
        <a:bodyPr/>
        <a:lstStyle/>
        <a:p>
          <a:r>
            <a:rPr lang="en-US" dirty="0" smtClean="0"/>
            <a:t>DNA of Population</a:t>
          </a:r>
          <a:endParaRPr lang="en-US" dirty="0"/>
        </a:p>
      </dgm:t>
    </dgm:pt>
    <dgm:pt modelId="{ABAA18F9-51A1-A34C-89B5-9DC4E4BF853D}" type="parTrans" cxnId="{92C8BF75-BC6E-BD4C-A1AF-E23FB8AEEC24}">
      <dgm:prSet/>
      <dgm:spPr/>
      <dgm:t>
        <a:bodyPr/>
        <a:lstStyle/>
        <a:p>
          <a:endParaRPr lang="en-US"/>
        </a:p>
      </dgm:t>
    </dgm:pt>
    <dgm:pt modelId="{563A0AFB-8924-064A-A884-5B677A976DD9}" type="sibTrans" cxnId="{92C8BF75-BC6E-BD4C-A1AF-E23FB8AEEC24}">
      <dgm:prSet/>
      <dgm:spPr/>
      <dgm:t>
        <a:bodyPr/>
        <a:lstStyle/>
        <a:p>
          <a:endParaRPr lang="en-US"/>
        </a:p>
      </dgm:t>
    </dgm:pt>
    <dgm:pt modelId="{EBA54777-5641-EC48-8AAE-0500F05829CA}">
      <dgm:prSet phldrT="[Text]"/>
      <dgm:spPr/>
      <dgm:t>
        <a:bodyPr/>
        <a:lstStyle/>
        <a:p>
          <a:r>
            <a:rPr lang="en-US" dirty="0" smtClean="0"/>
            <a:t>Analysis with Other Data</a:t>
          </a:r>
          <a:endParaRPr lang="en-US" dirty="0"/>
        </a:p>
      </dgm:t>
    </dgm:pt>
    <dgm:pt modelId="{D423D900-4BD2-9447-B1FA-41EDA85CAB77}" type="parTrans" cxnId="{ED92E096-0D33-F54F-BE87-0E7939D0094B}">
      <dgm:prSet/>
      <dgm:spPr/>
      <dgm:t>
        <a:bodyPr/>
        <a:lstStyle/>
        <a:p>
          <a:endParaRPr lang="en-US"/>
        </a:p>
      </dgm:t>
    </dgm:pt>
    <dgm:pt modelId="{CF961CF5-D129-9A40-9FB2-5B0C7C2BDC0A}" type="sibTrans" cxnId="{ED92E096-0D33-F54F-BE87-0E7939D0094B}">
      <dgm:prSet/>
      <dgm:spPr/>
      <dgm:t>
        <a:bodyPr/>
        <a:lstStyle/>
        <a:p>
          <a:endParaRPr lang="en-US"/>
        </a:p>
      </dgm:t>
    </dgm:pt>
    <dgm:pt modelId="{3A841264-504D-F645-BAAE-828E7F8D431F}">
      <dgm:prSet phldrT="[Text]"/>
      <dgm:spPr/>
      <dgm:t>
        <a:bodyPr/>
        <a:lstStyle/>
        <a:p>
          <a:r>
            <a:rPr lang="en-US" b="1" dirty="0" smtClean="0"/>
            <a:t>Review Results/Analysis</a:t>
          </a:r>
          <a:endParaRPr lang="en-US" b="1" dirty="0"/>
        </a:p>
      </dgm:t>
    </dgm:pt>
    <dgm:pt modelId="{2A9EB990-AE92-954B-A1D7-0BA994600FFB}" type="parTrans" cxnId="{01E3A5AC-2CA0-0441-85E7-A38576C761E3}">
      <dgm:prSet/>
      <dgm:spPr/>
      <dgm:t>
        <a:bodyPr/>
        <a:lstStyle/>
        <a:p>
          <a:endParaRPr lang="en-US"/>
        </a:p>
      </dgm:t>
    </dgm:pt>
    <dgm:pt modelId="{8CFC484D-52AB-7E48-A8A7-935AF59484EF}" type="sibTrans" cxnId="{01E3A5AC-2CA0-0441-85E7-A38576C761E3}">
      <dgm:prSet/>
      <dgm:spPr/>
      <dgm:t>
        <a:bodyPr/>
        <a:lstStyle/>
        <a:p>
          <a:endParaRPr lang="en-US"/>
        </a:p>
      </dgm:t>
    </dgm:pt>
    <dgm:pt modelId="{2382F9C3-96DC-3243-A0E3-34B868ACCC6B}">
      <dgm:prSet phldrT="[Text]"/>
      <dgm:spPr/>
      <dgm:t>
        <a:bodyPr/>
        <a:lstStyle/>
        <a:p>
          <a:r>
            <a:rPr lang="en-US" dirty="0" smtClean="0"/>
            <a:t>Define Hiring DNA</a:t>
          </a:r>
          <a:endParaRPr lang="en-US" dirty="0"/>
        </a:p>
      </dgm:t>
    </dgm:pt>
    <dgm:pt modelId="{3CB810A1-DFE3-CD49-AA6D-AA871AC5126E}" type="parTrans" cxnId="{2785282B-7684-F042-BAF1-E42CBD638C16}">
      <dgm:prSet/>
      <dgm:spPr/>
      <dgm:t>
        <a:bodyPr/>
        <a:lstStyle/>
        <a:p>
          <a:endParaRPr lang="en-US"/>
        </a:p>
      </dgm:t>
    </dgm:pt>
    <dgm:pt modelId="{01569D25-7FDF-A84E-BAC0-FBA1822C97D9}" type="sibTrans" cxnId="{2785282B-7684-F042-BAF1-E42CBD638C16}">
      <dgm:prSet/>
      <dgm:spPr/>
      <dgm:t>
        <a:bodyPr/>
        <a:lstStyle/>
        <a:p>
          <a:endParaRPr lang="en-US"/>
        </a:p>
      </dgm:t>
    </dgm:pt>
    <dgm:pt modelId="{A49E5D4A-ED7C-9F44-B39D-258C908CB6B5}">
      <dgm:prSet phldrT="[Text]"/>
      <dgm:spPr/>
      <dgm:t>
        <a:bodyPr/>
        <a:lstStyle/>
        <a:p>
          <a:r>
            <a:rPr lang="en-US" b="1" dirty="0" smtClean="0"/>
            <a:t>Implement Online Hiring Process</a:t>
          </a:r>
          <a:endParaRPr lang="en-US" b="1" dirty="0"/>
        </a:p>
      </dgm:t>
    </dgm:pt>
    <dgm:pt modelId="{E855BCF9-03F5-924E-858A-70102B9C93FA}" type="parTrans" cxnId="{73AAFA3B-DA5F-6F43-8E61-0705E3C49070}">
      <dgm:prSet/>
      <dgm:spPr/>
      <dgm:t>
        <a:bodyPr/>
        <a:lstStyle/>
        <a:p>
          <a:endParaRPr lang="en-US"/>
        </a:p>
      </dgm:t>
    </dgm:pt>
    <dgm:pt modelId="{80FA5F44-A524-2143-A8FF-842DE72A1749}" type="sibTrans" cxnId="{73AAFA3B-DA5F-6F43-8E61-0705E3C49070}">
      <dgm:prSet/>
      <dgm:spPr/>
      <dgm:t>
        <a:bodyPr/>
        <a:lstStyle/>
        <a:p>
          <a:endParaRPr lang="en-US"/>
        </a:p>
      </dgm:t>
    </dgm:pt>
    <dgm:pt modelId="{4CF807CE-AF97-CD4F-B59A-2BD748AB2A18}">
      <dgm:prSet phldrT="[Text]"/>
      <dgm:spPr/>
      <dgm:t>
        <a:bodyPr/>
        <a:lstStyle/>
        <a:p>
          <a:r>
            <a:rPr lang="en-US" dirty="0" smtClean="0"/>
            <a:t>Job FIT’s/Culture FIT’s</a:t>
          </a:r>
          <a:endParaRPr lang="en-US" dirty="0"/>
        </a:p>
      </dgm:t>
    </dgm:pt>
    <dgm:pt modelId="{32FEFA96-0CF0-034A-82A7-884A55071084}" type="parTrans" cxnId="{3A8DF089-2F79-0D44-9252-34E81EC25E88}">
      <dgm:prSet/>
      <dgm:spPr/>
      <dgm:t>
        <a:bodyPr/>
        <a:lstStyle/>
        <a:p>
          <a:endParaRPr lang="en-US"/>
        </a:p>
      </dgm:t>
    </dgm:pt>
    <dgm:pt modelId="{119C6AF1-611D-0E4E-AD46-5CCE50394E92}" type="sibTrans" cxnId="{3A8DF089-2F79-0D44-9252-34E81EC25E88}">
      <dgm:prSet/>
      <dgm:spPr/>
      <dgm:t>
        <a:bodyPr/>
        <a:lstStyle/>
        <a:p>
          <a:endParaRPr lang="en-US"/>
        </a:p>
      </dgm:t>
    </dgm:pt>
    <dgm:pt modelId="{7F189CF0-D92E-DB4B-872A-7FEB06558745}">
      <dgm:prSet phldrT="[Text]"/>
      <dgm:spPr/>
      <dgm:t>
        <a:bodyPr/>
        <a:lstStyle/>
        <a:p>
          <a:r>
            <a:rPr lang="en-US" dirty="0" smtClean="0"/>
            <a:t>Define Culture DNA</a:t>
          </a:r>
          <a:endParaRPr lang="en-US" dirty="0"/>
        </a:p>
      </dgm:t>
    </dgm:pt>
    <dgm:pt modelId="{B4F2E1D1-0A42-6246-BD76-131FE589AAAC}" type="parTrans" cxnId="{53FC1A27-DDBE-AF46-874D-5A1FA0F5180A}">
      <dgm:prSet/>
      <dgm:spPr/>
      <dgm:t>
        <a:bodyPr/>
        <a:lstStyle/>
        <a:p>
          <a:endParaRPr lang="en-US"/>
        </a:p>
      </dgm:t>
    </dgm:pt>
    <dgm:pt modelId="{282C1756-854A-B940-8BEF-9FDE5E87E345}" type="sibTrans" cxnId="{53FC1A27-DDBE-AF46-874D-5A1FA0F5180A}">
      <dgm:prSet/>
      <dgm:spPr/>
      <dgm:t>
        <a:bodyPr/>
        <a:lstStyle/>
        <a:p>
          <a:endParaRPr lang="en-US"/>
        </a:p>
      </dgm:t>
    </dgm:pt>
    <dgm:pt modelId="{72B3894B-E58C-DD46-887F-24E723D7BE83}" type="pres">
      <dgm:prSet presAssocID="{8E8DE5B6-3E64-9949-9D51-89317DBF5705}" presName="Name0" presStyleCnt="0">
        <dgm:presLayoutVars>
          <dgm:dir/>
        </dgm:presLayoutVars>
      </dgm:prSet>
      <dgm:spPr/>
      <dgm:t>
        <a:bodyPr/>
        <a:lstStyle/>
        <a:p>
          <a:endParaRPr lang="en-US"/>
        </a:p>
      </dgm:t>
    </dgm:pt>
    <dgm:pt modelId="{0E6CCB26-A157-7A44-88D4-1005C6EFBF83}" type="pres">
      <dgm:prSet presAssocID="{AAC49031-4C9F-A64B-AE08-E49957077E04}" presName="parComposite" presStyleCnt="0"/>
      <dgm:spPr/>
    </dgm:pt>
    <dgm:pt modelId="{F557B2E5-2897-654B-9222-F786DE537B19}" type="pres">
      <dgm:prSet presAssocID="{AAC49031-4C9F-A64B-AE08-E49957077E04}" presName="parBigCircle" presStyleLbl="node0" presStyleIdx="0" presStyleCnt="3"/>
      <dgm:spPr/>
    </dgm:pt>
    <dgm:pt modelId="{C1FD86FC-C337-E04B-98FD-6A54939706CB}" type="pres">
      <dgm:prSet presAssocID="{AAC49031-4C9F-A64B-AE08-E49957077E04}" presName="parTx" presStyleLbl="revTx" presStyleIdx="0" presStyleCnt="13"/>
      <dgm:spPr/>
      <dgm:t>
        <a:bodyPr/>
        <a:lstStyle/>
        <a:p>
          <a:endParaRPr lang="en-US"/>
        </a:p>
      </dgm:t>
    </dgm:pt>
    <dgm:pt modelId="{54E0DBAC-C1DC-8640-AAE9-A68CE860E318}" type="pres">
      <dgm:prSet presAssocID="{AAC49031-4C9F-A64B-AE08-E49957077E04}" presName="bSpace" presStyleCnt="0"/>
      <dgm:spPr/>
    </dgm:pt>
    <dgm:pt modelId="{F050277A-B2E2-F84D-B676-EA865715DB4F}" type="pres">
      <dgm:prSet presAssocID="{AAC49031-4C9F-A64B-AE08-E49957077E04}" presName="parBackupNorm" presStyleCnt="0"/>
      <dgm:spPr/>
    </dgm:pt>
    <dgm:pt modelId="{C824AC6E-586B-A24F-ACA6-9BB20FA5E788}" type="pres">
      <dgm:prSet presAssocID="{52D2247E-CC42-0F43-95B1-959B28A3DC0D}" presName="parSpace" presStyleCnt="0"/>
      <dgm:spPr/>
    </dgm:pt>
    <dgm:pt modelId="{19D0E18D-B028-3945-9424-E4789561BA83}" type="pres">
      <dgm:prSet presAssocID="{4D347B1B-358A-1344-A260-4A7079714006}" presName="desBackupLeftNorm" presStyleCnt="0"/>
      <dgm:spPr/>
    </dgm:pt>
    <dgm:pt modelId="{3C1853F7-8AC4-CD4F-BE45-7B872E2BC090}" type="pres">
      <dgm:prSet presAssocID="{4D347B1B-358A-1344-A260-4A7079714006}" presName="desComposite" presStyleCnt="0"/>
      <dgm:spPr/>
    </dgm:pt>
    <dgm:pt modelId="{9BC5B2A0-97FC-B14D-A25E-7152E90DA22E}" type="pres">
      <dgm:prSet presAssocID="{4D347B1B-358A-1344-A260-4A7079714006}" presName="desCircle" presStyleLbl="node1" presStyleIdx="0" presStyleCnt="5"/>
      <dgm:spPr/>
    </dgm:pt>
    <dgm:pt modelId="{DAF2F658-9999-2E46-BCD2-54642A7B5225}" type="pres">
      <dgm:prSet presAssocID="{4D347B1B-358A-1344-A260-4A7079714006}" presName="chTx" presStyleLbl="revTx" presStyleIdx="1" presStyleCnt="13"/>
      <dgm:spPr/>
      <dgm:t>
        <a:bodyPr/>
        <a:lstStyle/>
        <a:p>
          <a:endParaRPr lang="en-US"/>
        </a:p>
      </dgm:t>
    </dgm:pt>
    <dgm:pt modelId="{A0BC7BE2-F325-5F4C-A599-1F1E8CD7F46F}" type="pres">
      <dgm:prSet presAssocID="{4D347B1B-358A-1344-A260-4A7079714006}" presName="desTx" presStyleLbl="revTx" presStyleIdx="2" presStyleCnt="13">
        <dgm:presLayoutVars>
          <dgm:bulletEnabled val="1"/>
        </dgm:presLayoutVars>
      </dgm:prSet>
      <dgm:spPr/>
    </dgm:pt>
    <dgm:pt modelId="{A0474907-2596-C745-8432-8EF0DC9A856D}" type="pres">
      <dgm:prSet presAssocID="{4D347B1B-358A-1344-A260-4A7079714006}" presName="desBackupRightNorm" presStyleCnt="0"/>
      <dgm:spPr/>
    </dgm:pt>
    <dgm:pt modelId="{CEDFCCB7-5F6F-6D4F-9026-4D06A8176E6E}" type="pres">
      <dgm:prSet presAssocID="{563A0AFB-8924-064A-A884-5B677A976DD9}" presName="desSpace" presStyleCnt="0"/>
      <dgm:spPr/>
    </dgm:pt>
    <dgm:pt modelId="{938D6370-7AD6-2147-AC77-F0FD3700FDEA}" type="pres">
      <dgm:prSet presAssocID="{EBA54777-5641-EC48-8AAE-0500F05829CA}" presName="desBackupLeftNorm" presStyleCnt="0"/>
      <dgm:spPr/>
    </dgm:pt>
    <dgm:pt modelId="{949E364F-D259-9C44-AB33-5B9223C6D99D}" type="pres">
      <dgm:prSet presAssocID="{EBA54777-5641-EC48-8AAE-0500F05829CA}" presName="desComposite" presStyleCnt="0"/>
      <dgm:spPr/>
    </dgm:pt>
    <dgm:pt modelId="{4AE0D7F2-D494-DA42-8932-FEE1F0FA65C8}" type="pres">
      <dgm:prSet presAssocID="{EBA54777-5641-EC48-8AAE-0500F05829CA}" presName="desCircle" presStyleLbl="node1" presStyleIdx="1" presStyleCnt="5"/>
      <dgm:spPr/>
    </dgm:pt>
    <dgm:pt modelId="{FDD8FFE7-A1B6-E94D-B7DC-B46BA12E4163}" type="pres">
      <dgm:prSet presAssocID="{EBA54777-5641-EC48-8AAE-0500F05829CA}" presName="chTx" presStyleLbl="revTx" presStyleIdx="3" presStyleCnt="13"/>
      <dgm:spPr/>
      <dgm:t>
        <a:bodyPr/>
        <a:lstStyle/>
        <a:p>
          <a:endParaRPr lang="en-US"/>
        </a:p>
      </dgm:t>
    </dgm:pt>
    <dgm:pt modelId="{FFFD7EE4-225B-2D42-93FA-D958AAF036B9}" type="pres">
      <dgm:prSet presAssocID="{EBA54777-5641-EC48-8AAE-0500F05829CA}" presName="desTx" presStyleLbl="revTx" presStyleIdx="4" presStyleCnt="13">
        <dgm:presLayoutVars>
          <dgm:bulletEnabled val="1"/>
        </dgm:presLayoutVars>
      </dgm:prSet>
      <dgm:spPr/>
    </dgm:pt>
    <dgm:pt modelId="{2572D49B-D241-7742-892D-C9B3ACF525F2}" type="pres">
      <dgm:prSet presAssocID="{EBA54777-5641-EC48-8AAE-0500F05829CA}" presName="desBackupRightNorm" presStyleCnt="0"/>
      <dgm:spPr/>
    </dgm:pt>
    <dgm:pt modelId="{678C53EF-9DB8-0C4E-B84E-45454AE6D3DD}" type="pres">
      <dgm:prSet presAssocID="{CF961CF5-D129-9A40-9FB2-5B0C7C2BDC0A}" presName="desSpace" presStyleCnt="0"/>
      <dgm:spPr/>
    </dgm:pt>
    <dgm:pt modelId="{D00BFBFE-6406-ED4F-A6FB-68A92B3500FE}" type="pres">
      <dgm:prSet presAssocID="{3A841264-504D-F645-BAAE-828E7F8D431F}" presName="parComposite" presStyleCnt="0"/>
      <dgm:spPr/>
    </dgm:pt>
    <dgm:pt modelId="{AD2BE477-A486-644A-9D15-673964C95057}" type="pres">
      <dgm:prSet presAssocID="{3A841264-504D-F645-BAAE-828E7F8D431F}" presName="parBigCircle" presStyleLbl="node0" presStyleIdx="1" presStyleCnt="3"/>
      <dgm:spPr/>
    </dgm:pt>
    <dgm:pt modelId="{1BDEFB21-960C-E544-A9AE-8DF840FE1DF2}" type="pres">
      <dgm:prSet presAssocID="{3A841264-504D-F645-BAAE-828E7F8D431F}" presName="parTx" presStyleLbl="revTx" presStyleIdx="5" presStyleCnt="13"/>
      <dgm:spPr/>
      <dgm:t>
        <a:bodyPr/>
        <a:lstStyle/>
        <a:p>
          <a:endParaRPr lang="en-US"/>
        </a:p>
      </dgm:t>
    </dgm:pt>
    <dgm:pt modelId="{B7E696F7-F649-6048-B4B4-C8B57228166C}" type="pres">
      <dgm:prSet presAssocID="{3A841264-504D-F645-BAAE-828E7F8D431F}" presName="bSpace" presStyleCnt="0"/>
      <dgm:spPr/>
    </dgm:pt>
    <dgm:pt modelId="{BA45C81F-71FE-8F4E-8FF3-988CDDCA4217}" type="pres">
      <dgm:prSet presAssocID="{3A841264-504D-F645-BAAE-828E7F8D431F}" presName="parBackupNorm" presStyleCnt="0"/>
      <dgm:spPr/>
    </dgm:pt>
    <dgm:pt modelId="{668A3863-AF7C-1A45-B9BC-986E967B1735}" type="pres">
      <dgm:prSet presAssocID="{8CFC484D-52AB-7E48-A8A7-935AF59484EF}" presName="parSpace" presStyleCnt="0"/>
      <dgm:spPr/>
    </dgm:pt>
    <dgm:pt modelId="{FA5E6D7B-2AF0-7B40-989A-3A0B4AFB8572}" type="pres">
      <dgm:prSet presAssocID="{2382F9C3-96DC-3243-A0E3-34B868ACCC6B}" presName="desBackupLeftNorm" presStyleCnt="0"/>
      <dgm:spPr/>
    </dgm:pt>
    <dgm:pt modelId="{C69D8E2B-EFB7-8242-AABC-930724F47DA4}" type="pres">
      <dgm:prSet presAssocID="{2382F9C3-96DC-3243-A0E3-34B868ACCC6B}" presName="desComposite" presStyleCnt="0"/>
      <dgm:spPr/>
    </dgm:pt>
    <dgm:pt modelId="{B207421E-492B-9C45-BA85-4C7730047BDC}" type="pres">
      <dgm:prSet presAssocID="{2382F9C3-96DC-3243-A0E3-34B868ACCC6B}" presName="desCircle" presStyleLbl="node1" presStyleIdx="2" presStyleCnt="5"/>
      <dgm:spPr/>
    </dgm:pt>
    <dgm:pt modelId="{99329A60-B801-AB41-A991-F440079A1475}" type="pres">
      <dgm:prSet presAssocID="{2382F9C3-96DC-3243-A0E3-34B868ACCC6B}" presName="chTx" presStyleLbl="revTx" presStyleIdx="6" presStyleCnt="13"/>
      <dgm:spPr/>
      <dgm:t>
        <a:bodyPr/>
        <a:lstStyle/>
        <a:p>
          <a:endParaRPr lang="en-US"/>
        </a:p>
      </dgm:t>
    </dgm:pt>
    <dgm:pt modelId="{ECC9926A-0C3C-FC4C-84E6-50C1DEEEF0F5}" type="pres">
      <dgm:prSet presAssocID="{2382F9C3-96DC-3243-A0E3-34B868ACCC6B}" presName="desTx" presStyleLbl="revTx" presStyleIdx="7" presStyleCnt="13">
        <dgm:presLayoutVars>
          <dgm:bulletEnabled val="1"/>
        </dgm:presLayoutVars>
      </dgm:prSet>
      <dgm:spPr/>
    </dgm:pt>
    <dgm:pt modelId="{F8B5274C-F3DD-B84C-B17C-49AF083673E4}" type="pres">
      <dgm:prSet presAssocID="{2382F9C3-96DC-3243-A0E3-34B868ACCC6B}" presName="desBackupRightNorm" presStyleCnt="0"/>
      <dgm:spPr/>
    </dgm:pt>
    <dgm:pt modelId="{DBE18CEF-8A09-ED44-8F6D-B01188DE5DEB}" type="pres">
      <dgm:prSet presAssocID="{01569D25-7FDF-A84E-BAC0-FBA1822C97D9}" presName="desSpace" presStyleCnt="0"/>
      <dgm:spPr/>
    </dgm:pt>
    <dgm:pt modelId="{CD0B4A8C-3F54-DA40-B8A4-8C58AD68CCE3}" type="pres">
      <dgm:prSet presAssocID="{7F189CF0-D92E-DB4B-872A-7FEB06558745}" presName="desBackupLeftNorm" presStyleCnt="0"/>
      <dgm:spPr/>
    </dgm:pt>
    <dgm:pt modelId="{1035F324-3933-264F-B7FB-7E40CAF24DBC}" type="pres">
      <dgm:prSet presAssocID="{7F189CF0-D92E-DB4B-872A-7FEB06558745}" presName="desComposite" presStyleCnt="0"/>
      <dgm:spPr/>
    </dgm:pt>
    <dgm:pt modelId="{4FE9C098-4DD3-DD48-8388-923559696C31}" type="pres">
      <dgm:prSet presAssocID="{7F189CF0-D92E-DB4B-872A-7FEB06558745}" presName="desCircle" presStyleLbl="node1" presStyleIdx="3" presStyleCnt="5"/>
      <dgm:spPr/>
    </dgm:pt>
    <dgm:pt modelId="{9E44F650-8ED1-1E48-8E63-12DACD1239BA}" type="pres">
      <dgm:prSet presAssocID="{7F189CF0-D92E-DB4B-872A-7FEB06558745}" presName="chTx" presStyleLbl="revTx" presStyleIdx="8" presStyleCnt="13"/>
      <dgm:spPr/>
      <dgm:t>
        <a:bodyPr/>
        <a:lstStyle/>
        <a:p>
          <a:endParaRPr lang="en-US"/>
        </a:p>
      </dgm:t>
    </dgm:pt>
    <dgm:pt modelId="{A75A189A-0202-E344-8511-007984959636}" type="pres">
      <dgm:prSet presAssocID="{7F189CF0-D92E-DB4B-872A-7FEB06558745}" presName="desTx" presStyleLbl="revTx" presStyleIdx="9" presStyleCnt="13">
        <dgm:presLayoutVars>
          <dgm:bulletEnabled val="1"/>
        </dgm:presLayoutVars>
      </dgm:prSet>
      <dgm:spPr/>
    </dgm:pt>
    <dgm:pt modelId="{4C821810-E7AB-3945-BF2B-6EC133CF0BB0}" type="pres">
      <dgm:prSet presAssocID="{7F189CF0-D92E-DB4B-872A-7FEB06558745}" presName="desBackupRightNorm" presStyleCnt="0"/>
      <dgm:spPr/>
    </dgm:pt>
    <dgm:pt modelId="{346C70A1-E06E-0D49-B4EF-5EB79EBBFEA2}" type="pres">
      <dgm:prSet presAssocID="{282C1756-854A-B940-8BEF-9FDE5E87E345}" presName="desSpace" presStyleCnt="0"/>
      <dgm:spPr/>
    </dgm:pt>
    <dgm:pt modelId="{BAC2C452-DF3D-AC44-82D2-A9F4A7CE4C88}" type="pres">
      <dgm:prSet presAssocID="{A49E5D4A-ED7C-9F44-B39D-258C908CB6B5}" presName="parComposite" presStyleCnt="0"/>
      <dgm:spPr/>
    </dgm:pt>
    <dgm:pt modelId="{9328122D-0553-6B43-99C1-1D6C98F63ABC}" type="pres">
      <dgm:prSet presAssocID="{A49E5D4A-ED7C-9F44-B39D-258C908CB6B5}" presName="parBigCircle" presStyleLbl="node0" presStyleIdx="2" presStyleCnt="3"/>
      <dgm:spPr/>
    </dgm:pt>
    <dgm:pt modelId="{F9C005A7-1C19-4A4A-9007-3CC297782A47}" type="pres">
      <dgm:prSet presAssocID="{A49E5D4A-ED7C-9F44-B39D-258C908CB6B5}" presName="parTx" presStyleLbl="revTx" presStyleIdx="10" presStyleCnt="13"/>
      <dgm:spPr/>
      <dgm:t>
        <a:bodyPr/>
        <a:lstStyle/>
        <a:p>
          <a:endParaRPr lang="en-US"/>
        </a:p>
      </dgm:t>
    </dgm:pt>
    <dgm:pt modelId="{67BA8314-DF60-3A44-8100-4E99B24C19C3}" type="pres">
      <dgm:prSet presAssocID="{A49E5D4A-ED7C-9F44-B39D-258C908CB6B5}" presName="bSpace" presStyleCnt="0"/>
      <dgm:spPr/>
    </dgm:pt>
    <dgm:pt modelId="{089929BA-1524-2F41-80A4-BF12843D142B}" type="pres">
      <dgm:prSet presAssocID="{A49E5D4A-ED7C-9F44-B39D-258C908CB6B5}" presName="parBackupNorm" presStyleCnt="0"/>
      <dgm:spPr/>
    </dgm:pt>
    <dgm:pt modelId="{9D9A1A77-6163-E94C-99F2-6F0093484D07}" type="pres">
      <dgm:prSet presAssocID="{80FA5F44-A524-2143-A8FF-842DE72A1749}" presName="parSpace" presStyleCnt="0"/>
      <dgm:spPr/>
    </dgm:pt>
    <dgm:pt modelId="{9E89BD15-F4B6-6649-A77E-68505AE2B5E3}" type="pres">
      <dgm:prSet presAssocID="{4CF807CE-AF97-CD4F-B59A-2BD748AB2A18}" presName="desBackupLeftNorm" presStyleCnt="0"/>
      <dgm:spPr/>
    </dgm:pt>
    <dgm:pt modelId="{6D1F8C81-4740-F24D-A338-2DCACF128C07}" type="pres">
      <dgm:prSet presAssocID="{4CF807CE-AF97-CD4F-B59A-2BD748AB2A18}" presName="desComposite" presStyleCnt="0"/>
      <dgm:spPr/>
    </dgm:pt>
    <dgm:pt modelId="{38F880F3-C0D5-9444-BCC9-42CAFBBD4C8F}" type="pres">
      <dgm:prSet presAssocID="{4CF807CE-AF97-CD4F-B59A-2BD748AB2A18}" presName="desCircle" presStyleLbl="node1" presStyleIdx="4" presStyleCnt="5"/>
      <dgm:spPr/>
    </dgm:pt>
    <dgm:pt modelId="{00D041DC-9104-5142-8B83-38B19A6E32D3}" type="pres">
      <dgm:prSet presAssocID="{4CF807CE-AF97-CD4F-B59A-2BD748AB2A18}" presName="chTx" presStyleLbl="revTx" presStyleIdx="11" presStyleCnt="13"/>
      <dgm:spPr/>
      <dgm:t>
        <a:bodyPr/>
        <a:lstStyle/>
        <a:p>
          <a:endParaRPr lang="en-US"/>
        </a:p>
      </dgm:t>
    </dgm:pt>
    <dgm:pt modelId="{6D61887F-5C90-6843-8025-52B736D7BD47}" type="pres">
      <dgm:prSet presAssocID="{4CF807CE-AF97-CD4F-B59A-2BD748AB2A18}" presName="desTx" presStyleLbl="revTx" presStyleIdx="12" presStyleCnt="13">
        <dgm:presLayoutVars>
          <dgm:bulletEnabled val="1"/>
        </dgm:presLayoutVars>
      </dgm:prSet>
      <dgm:spPr/>
    </dgm:pt>
    <dgm:pt modelId="{AD498D05-0A81-AF42-BB6A-E003C20D6DC2}" type="pres">
      <dgm:prSet presAssocID="{4CF807CE-AF97-CD4F-B59A-2BD748AB2A18}" presName="desBackupRightNorm" presStyleCnt="0"/>
      <dgm:spPr/>
    </dgm:pt>
    <dgm:pt modelId="{A129A82D-DBC0-6445-9141-FCB1D12C07E2}" type="pres">
      <dgm:prSet presAssocID="{119C6AF1-611D-0E4E-AD46-5CCE50394E92}" presName="desSpace" presStyleCnt="0"/>
      <dgm:spPr/>
    </dgm:pt>
  </dgm:ptLst>
  <dgm:cxnLst>
    <dgm:cxn modelId="{490C0CBA-6783-5944-B2EB-A2E5359F4329}" type="presOf" srcId="{4CF807CE-AF97-CD4F-B59A-2BD748AB2A18}" destId="{00D041DC-9104-5142-8B83-38B19A6E32D3}" srcOrd="0" destOrd="0" presId="urn:microsoft.com/office/officeart/2008/layout/CircleAccentTimeline"/>
    <dgm:cxn modelId="{92C8BF75-BC6E-BD4C-A1AF-E23FB8AEEC24}" srcId="{AAC49031-4C9F-A64B-AE08-E49957077E04}" destId="{4D347B1B-358A-1344-A260-4A7079714006}" srcOrd="0" destOrd="0" parTransId="{ABAA18F9-51A1-A34C-89B5-9DC4E4BF853D}" sibTransId="{563A0AFB-8924-064A-A884-5B677A976DD9}"/>
    <dgm:cxn modelId="{49D47FFD-1372-7542-B648-F498356744EF}" type="presOf" srcId="{3A841264-504D-F645-BAAE-828E7F8D431F}" destId="{1BDEFB21-960C-E544-A9AE-8DF840FE1DF2}" srcOrd="0" destOrd="0" presId="urn:microsoft.com/office/officeart/2008/layout/CircleAccentTimeline"/>
    <dgm:cxn modelId="{CBD5D2DD-F8BD-924C-BC16-53221868ACD8}" type="presOf" srcId="{2382F9C3-96DC-3243-A0E3-34B868ACCC6B}" destId="{99329A60-B801-AB41-A991-F440079A1475}" srcOrd="0" destOrd="0" presId="urn:microsoft.com/office/officeart/2008/layout/CircleAccentTimeline"/>
    <dgm:cxn modelId="{2785282B-7684-F042-BAF1-E42CBD638C16}" srcId="{3A841264-504D-F645-BAAE-828E7F8D431F}" destId="{2382F9C3-96DC-3243-A0E3-34B868ACCC6B}" srcOrd="0" destOrd="0" parTransId="{3CB810A1-DFE3-CD49-AA6D-AA871AC5126E}" sibTransId="{01569D25-7FDF-A84E-BAC0-FBA1822C97D9}"/>
    <dgm:cxn modelId="{73AAFA3B-DA5F-6F43-8E61-0705E3C49070}" srcId="{8E8DE5B6-3E64-9949-9D51-89317DBF5705}" destId="{A49E5D4A-ED7C-9F44-B39D-258C908CB6B5}" srcOrd="2" destOrd="0" parTransId="{E855BCF9-03F5-924E-858A-70102B9C93FA}" sibTransId="{80FA5F44-A524-2143-A8FF-842DE72A1749}"/>
    <dgm:cxn modelId="{14AA4FD6-60C8-5949-9D92-04C0480A7CE2}" type="presOf" srcId="{4D347B1B-358A-1344-A260-4A7079714006}" destId="{DAF2F658-9999-2E46-BCD2-54642A7B5225}" srcOrd="0" destOrd="0" presId="urn:microsoft.com/office/officeart/2008/layout/CircleAccentTimeline"/>
    <dgm:cxn modelId="{ED92E096-0D33-F54F-BE87-0E7939D0094B}" srcId="{AAC49031-4C9F-A64B-AE08-E49957077E04}" destId="{EBA54777-5641-EC48-8AAE-0500F05829CA}" srcOrd="1" destOrd="0" parTransId="{D423D900-4BD2-9447-B1FA-41EDA85CAB77}" sibTransId="{CF961CF5-D129-9A40-9FB2-5B0C7C2BDC0A}"/>
    <dgm:cxn modelId="{F868632C-77B9-8547-B61E-B0B2433E44E0}" type="presOf" srcId="{8E8DE5B6-3E64-9949-9D51-89317DBF5705}" destId="{72B3894B-E58C-DD46-887F-24E723D7BE83}" srcOrd="0" destOrd="0" presId="urn:microsoft.com/office/officeart/2008/layout/CircleAccentTimeline"/>
    <dgm:cxn modelId="{3A8DF089-2F79-0D44-9252-34E81EC25E88}" srcId="{A49E5D4A-ED7C-9F44-B39D-258C908CB6B5}" destId="{4CF807CE-AF97-CD4F-B59A-2BD748AB2A18}" srcOrd="0" destOrd="0" parTransId="{32FEFA96-0CF0-034A-82A7-884A55071084}" sibTransId="{119C6AF1-611D-0E4E-AD46-5CCE50394E92}"/>
    <dgm:cxn modelId="{5830B35D-4C8B-D64A-9AF7-03392C5F93F2}" type="presOf" srcId="{A49E5D4A-ED7C-9F44-B39D-258C908CB6B5}" destId="{F9C005A7-1C19-4A4A-9007-3CC297782A47}" srcOrd="0" destOrd="0" presId="urn:microsoft.com/office/officeart/2008/layout/CircleAccentTimeline"/>
    <dgm:cxn modelId="{0AFFC75A-A5C3-584F-851D-461964F00A55}" srcId="{8E8DE5B6-3E64-9949-9D51-89317DBF5705}" destId="{AAC49031-4C9F-A64B-AE08-E49957077E04}" srcOrd="0" destOrd="0" parTransId="{088E4DC1-BAED-374C-8BE3-840E81CE3978}" sibTransId="{52D2247E-CC42-0F43-95B1-959B28A3DC0D}"/>
    <dgm:cxn modelId="{53FC1A27-DDBE-AF46-874D-5A1FA0F5180A}" srcId="{3A841264-504D-F645-BAAE-828E7F8D431F}" destId="{7F189CF0-D92E-DB4B-872A-7FEB06558745}" srcOrd="1" destOrd="0" parTransId="{B4F2E1D1-0A42-6246-BD76-131FE589AAAC}" sibTransId="{282C1756-854A-B940-8BEF-9FDE5E87E345}"/>
    <dgm:cxn modelId="{01E3A5AC-2CA0-0441-85E7-A38576C761E3}" srcId="{8E8DE5B6-3E64-9949-9D51-89317DBF5705}" destId="{3A841264-504D-F645-BAAE-828E7F8D431F}" srcOrd="1" destOrd="0" parTransId="{2A9EB990-AE92-954B-A1D7-0BA994600FFB}" sibTransId="{8CFC484D-52AB-7E48-A8A7-935AF59484EF}"/>
    <dgm:cxn modelId="{4DEE7813-9791-4140-A5AD-54682517F885}" type="presOf" srcId="{7F189CF0-D92E-DB4B-872A-7FEB06558745}" destId="{9E44F650-8ED1-1E48-8E63-12DACD1239BA}" srcOrd="0" destOrd="0" presId="urn:microsoft.com/office/officeart/2008/layout/CircleAccentTimeline"/>
    <dgm:cxn modelId="{FB5EBD68-B3C6-A148-A112-51CB715A8632}" type="presOf" srcId="{AAC49031-4C9F-A64B-AE08-E49957077E04}" destId="{C1FD86FC-C337-E04B-98FD-6A54939706CB}" srcOrd="0" destOrd="0" presId="urn:microsoft.com/office/officeart/2008/layout/CircleAccentTimeline"/>
    <dgm:cxn modelId="{E1849943-D7E5-5C42-8E30-E6E81961F952}" type="presOf" srcId="{EBA54777-5641-EC48-8AAE-0500F05829CA}" destId="{FDD8FFE7-A1B6-E94D-B7DC-B46BA12E4163}" srcOrd="0" destOrd="0" presId="urn:microsoft.com/office/officeart/2008/layout/CircleAccentTimeline"/>
    <dgm:cxn modelId="{C11A7D56-0140-6E4A-9D16-72E6E99BF43F}" type="presParOf" srcId="{72B3894B-E58C-DD46-887F-24E723D7BE83}" destId="{0E6CCB26-A157-7A44-88D4-1005C6EFBF83}" srcOrd="0" destOrd="0" presId="urn:microsoft.com/office/officeart/2008/layout/CircleAccentTimeline"/>
    <dgm:cxn modelId="{6C27979A-884C-A54E-8851-86AB188E4A4C}" type="presParOf" srcId="{0E6CCB26-A157-7A44-88D4-1005C6EFBF83}" destId="{F557B2E5-2897-654B-9222-F786DE537B19}" srcOrd="0" destOrd="0" presId="urn:microsoft.com/office/officeart/2008/layout/CircleAccentTimeline"/>
    <dgm:cxn modelId="{2E7FD99D-BDCA-2441-AA06-A37DE910127F}" type="presParOf" srcId="{0E6CCB26-A157-7A44-88D4-1005C6EFBF83}" destId="{C1FD86FC-C337-E04B-98FD-6A54939706CB}" srcOrd="1" destOrd="0" presId="urn:microsoft.com/office/officeart/2008/layout/CircleAccentTimeline"/>
    <dgm:cxn modelId="{1274A012-FDF2-8B4E-B91A-3CBA671FD071}" type="presParOf" srcId="{0E6CCB26-A157-7A44-88D4-1005C6EFBF83}" destId="{54E0DBAC-C1DC-8640-AAE9-A68CE860E318}" srcOrd="2" destOrd="0" presId="urn:microsoft.com/office/officeart/2008/layout/CircleAccentTimeline"/>
    <dgm:cxn modelId="{20628628-C43E-EE4B-B15D-097A262A9104}" type="presParOf" srcId="{72B3894B-E58C-DD46-887F-24E723D7BE83}" destId="{F050277A-B2E2-F84D-B676-EA865715DB4F}" srcOrd="1" destOrd="0" presId="urn:microsoft.com/office/officeart/2008/layout/CircleAccentTimeline"/>
    <dgm:cxn modelId="{353F3AF0-FC47-D944-B5A1-4E986A9E353A}" type="presParOf" srcId="{72B3894B-E58C-DD46-887F-24E723D7BE83}" destId="{C824AC6E-586B-A24F-ACA6-9BB20FA5E788}" srcOrd="2" destOrd="0" presId="urn:microsoft.com/office/officeart/2008/layout/CircleAccentTimeline"/>
    <dgm:cxn modelId="{F4B458CD-B409-4F40-9F32-6530321BE5F2}" type="presParOf" srcId="{72B3894B-E58C-DD46-887F-24E723D7BE83}" destId="{19D0E18D-B028-3945-9424-E4789561BA83}" srcOrd="3" destOrd="0" presId="urn:microsoft.com/office/officeart/2008/layout/CircleAccentTimeline"/>
    <dgm:cxn modelId="{98AB371F-18A9-8949-89E6-1DA02E3C739F}" type="presParOf" srcId="{72B3894B-E58C-DD46-887F-24E723D7BE83}" destId="{3C1853F7-8AC4-CD4F-BE45-7B872E2BC090}" srcOrd="4" destOrd="0" presId="urn:microsoft.com/office/officeart/2008/layout/CircleAccentTimeline"/>
    <dgm:cxn modelId="{E19D3079-3FAC-7247-8A1F-A190B81D7BD2}" type="presParOf" srcId="{3C1853F7-8AC4-CD4F-BE45-7B872E2BC090}" destId="{9BC5B2A0-97FC-B14D-A25E-7152E90DA22E}" srcOrd="0" destOrd="0" presId="urn:microsoft.com/office/officeart/2008/layout/CircleAccentTimeline"/>
    <dgm:cxn modelId="{CA1FC9FD-04DA-A84A-8C02-E3677CB2EDAD}" type="presParOf" srcId="{3C1853F7-8AC4-CD4F-BE45-7B872E2BC090}" destId="{DAF2F658-9999-2E46-BCD2-54642A7B5225}" srcOrd="1" destOrd="0" presId="urn:microsoft.com/office/officeart/2008/layout/CircleAccentTimeline"/>
    <dgm:cxn modelId="{1BFAC4A7-9570-4F4B-B34E-C068ECA42F67}" type="presParOf" srcId="{3C1853F7-8AC4-CD4F-BE45-7B872E2BC090}" destId="{A0BC7BE2-F325-5F4C-A599-1F1E8CD7F46F}" srcOrd="2" destOrd="0" presId="urn:microsoft.com/office/officeart/2008/layout/CircleAccentTimeline"/>
    <dgm:cxn modelId="{B9E46779-E077-3147-A0A3-EE16F8FC2BCE}" type="presParOf" srcId="{72B3894B-E58C-DD46-887F-24E723D7BE83}" destId="{A0474907-2596-C745-8432-8EF0DC9A856D}" srcOrd="5" destOrd="0" presId="urn:microsoft.com/office/officeart/2008/layout/CircleAccentTimeline"/>
    <dgm:cxn modelId="{44528FB4-C1B9-2740-A702-DD11A8758090}" type="presParOf" srcId="{72B3894B-E58C-DD46-887F-24E723D7BE83}" destId="{CEDFCCB7-5F6F-6D4F-9026-4D06A8176E6E}" srcOrd="6" destOrd="0" presId="urn:microsoft.com/office/officeart/2008/layout/CircleAccentTimeline"/>
    <dgm:cxn modelId="{A4AD0E26-E891-5B44-B29F-3445967C00C4}" type="presParOf" srcId="{72B3894B-E58C-DD46-887F-24E723D7BE83}" destId="{938D6370-7AD6-2147-AC77-F0FD3700FDEA}" srcOrd="7" destOrd="0" presId="urn:microsoft.com/office/officeart/2008/layout/CircleAccentTimeline"/>
    <dgm:cxn modelId="{F3AD0569-2714-CC43-8FC9-774A89235FF5}" type="presParOf" srcId="{72B3894B-E58C-DD46-887F-24E723D7BE83}" destId="{949E364F-D259-9C44-AB33-5B9223C6D99D}" srcOrd="8" destOrd="0" presId="urn:microsoft.com/office/officeart/2008/layout/CircleAccentTimeline"/>
    <dgm:cxn modelId="{C0783F31-66B9-8B4B-B828-5EE8A9BBD086}" type="presParOf" srcId="{949E364F-D259-9C44-AB33-5B9223C6D99D}" destId="{4AE0D7F2-D494-DA42-8932-FEE1F0FA65C8}" srcOrd="0" destOrd="0" presId="urn:microsoft.com/office/officeart/2008/layout/CircleAccentTimeline"/>
    <dgm:cxn modelId="{F708D2AC-3227-D24A-B37E-B39FC79332C0}" type="presParOf" srcId="{949E364F-D259-9C44-AB33-5B9223C6D99D}" destId="{FDD8FFE7-A1B6-E94D-B7DC-B46BA12E4163}" srcOrd="1" destOrd="0" presId="urn:microsoft.com/office/officeart/2008/layout/CircleAccentTimeline"/>
    <dgm:cxn modelId="{07348AB7-5DC0-544D-B6A1-80405652CB64}" type="presParOf" srcId="{949E364F-D259-9C44-AB33-5B9223C6D99D}" destId="{FFFD7EE4-225B-2D42-93FA-D958AAF036B9}" srcOrd="2" destOrd="0" presId="urn:microsoft.com/office/officeart/2008/layout/CircleAccentTimeline"/>
    <dgm:cxn modelId="{F4B62EE5-13E8-B045-ADE0-AC27CB3DF570}" type="presParOf" srcId="{72B3894B-E58C-DD46-887F-24E723D7BE83}" destId="{2572D49B-D241-7742-892D-C9B3ACF525F2}" srcOrd="9" destOrd="0" presId="urn:microsoft.com/office/officeart/2008/layout/CircleAccentTimeline"/>
    <dgm:cxn modelId="{8BA8FEC5-45FA-6E40-9C7D-9EB32A692727}" type="presParOf" srcId="{72B3894B-E58C-DD46-887F-24E723D7BE83}" destId="{678C53EF-9DB8-0C4E-B84E-45454AE6D3DD}" srcOrd="10" destOrd="0" presId="urn:microsoft.com/office/officeart/2008/layout/CircleAccentTimeline"/>
    <dgm:cxn modelId="{176310D0-8EEE-E148-969E-C79C287069B0}" type="presParOf" srcId="{72B3894B-E58C-DD46-887F-24E723D7BE83}" destId="{D00BFBFE-6406-ED4F-A6FB-68A92B3500FE}" srcOrd="11" destOrd="0" presId="urn:microsoft.com/office/officeart/2008/layout/CircleAccentTimeline"/>
    <dgm:cxn modelId="{0A4A8394-05D6-1D45-B7C5-A33CD060A617}" type="presParOf" srcId="{D00BFBFE-6406-ED4F-A6FB-68A92B3500FE}" destId="{AD2BE477-A486-644A-9D15-673964C95057}" srcOrd="0" destOrd="0" presId="urn:microsoft.com/office/officeart/2008/layout/CircleAccentTimeline"/>
    <dgm:cxn modelId="{AD3453DB-C9FE-FF48-845F-FFCB1107B3D1}" type="presParOf" srcId="{D00BFBFE-6406-ED4F-A6FB-68A92B3500FE}" destId="{1BDEFB21-960C-E544-A9AE-8DF840FE1DF2}" srcOrd="1" destOrd="0" presId="urn:microsoft.com/office/officeart/2008/layout/CircleAccentTimeline"/>
    <dgm:cxn modelId="{0E132AB2-986B-F24A-9EF1-7E2ECE8F1888}" type="presParOf" srcId="{D00BFBFE-6406-ED4F-A6FB-68A92B3500FE}" destId="{B7E696F7-F649-6048-B4B4-C8B57228166C}" srcOrd="2" destOrd="0" presId="urn:microsoft.com/office/officeart/2008/layout/CircleAccentTimeline"/>
    <dgm:cxn modelId="{B8661A4D-2FE2-434F-8648-3D5DAC1E926A}" type="presParOf" srcId="{72B3894B-E58C-DD46-887F-24E723D7BE83}" destId="{BA45C81F-71FE-8F4E-8FF3-988CDDCA4217}" srcOrd="12" destOrd="0" presId="urn:microsoft.com/office/officeart/2008/layout/CircleAccentTimeline"/>
    <dgm:cxn modelId="{40003E86-7E4E-C44F-A973-FD2ADD50513F}" type="presParOf" srcId="{72B3894B-E58C-DD46-887F-24E723D7BE83}" destId="{668A3863-AF7C-1A45-B9BC-986E967B1735}" srcOrd="13" destOrd="0" presId="urn:microsoft.com/office/officeart/2008/layout/CircleAccentTimeline"/>
    <dgm:cxn modelId="{6CB4ABF9-9273-A94C-9C64-16DAA45F586D}" type="presParOf" srcId="{72B3894B-E58C-DD46-887F-24E723D7BE83}" destId="{FA5E6D7B-2AF0-7B40-989A-3A0B4AFB8572}" srcOrd="14" destOrd="0" presId="urn:microsoft.com/office/officeart/2008/layout/CircleAccentTimeline"/>
    <dgm:cxn modelId="{A40963AC-3632-5C40-AFB4-BB17328BF76C}" type="presParOf" srcId="{72B3894B-E58C-DD46-887F-24E723D7BE83}" destId="{C69D8E2B-EFB7-8242-AABC-930724F47DA4}" srcOrd="15" destOrd="0" presId="urn:microsoft.com/office/officeart/2008/layout/CircleAccentTimeline"/>
    <dgm:cxn modelId="{C6A5A17D-FB27-D84F-B204-1455A96D6B93}" type="presParOf" srcId="{C69D8E2B-EFB7-8242-AABC-930724F47DA4}" destId="{B207421E-492B-9C45-BA85-4C7730047BDC}" srcOrd="0" destOrd="0" presId="urn:microsoft.com/office/officeart/2008/layout/CircleAccentTimeline"/>
    <dgm:cxn modelId="{605450B5-2AF0-BD40-AC11-D814CA8FD57E}" type="presParOf" srcId="{C69D8E2B-EFB7-8242-AABC-930724F47DA4}" destId="{99329A60-B801-AB41-A991-F440079A1475}" srcOrd="1" destOrd="0" presId="urn:microsoft.com/office/officeart/2008/layout/CircleAccentTimeline"/>
    <dgm:cxn modelId="{F9724024-028A-B141-9883-4CA38ADD58D8}" type="presParOf" srcId="{C69D8E2B-EFB7-8242-AABC-930724F47DA4}" destId="{ECC9926A-0C3C-FC4C-84E6-50C1DEEEF0F5}" srcOrd="2" destOrd="0" presId="urn:microsoft.com/office/officeart/2008/layout/CircleAccentTimeline"/>
    <dgm:cxn modelId="{95D490D7-5972-5841-B6F3-A177382052C7}" type="presParOf" srcId="{72B3894B-E58C-DD46-887F-24E723D7BE83}" destId="{F8B5274C-F3DD-B84C-B17C-49AF083673E4}" srcOrd="16" destOrd="0" presId="urn:microsoft.com/office/officeart/2008/layout/CircleAccentTimeline"/>
    <dgm:cxn modelId="{7FC38B31-1070-A549-947A-86A8655133A6}" type="presParOf" srcId="{72B3894B-E58C-DD46-887F-24E723D7BE83}" destId="{DBE18CEF-8A09-ED44-8F6D-B01188DE5DEB}" srcOrd="17" destOrd="0" presId="urn:microsoft.com/office/officeart/2008/layout/CircleAccentTimeline"/>
    <dgm:cxn modelId="{22A353F0-D400-034B-A9A6-41C5BA8C4CF1}" type="presParOf" srcId="{72B3894B-E58C-DD46-887F-24E723D7BE83}" destId="{CD0B4A8C-3F54-DA40-B8A4-8C58AD68CCE3}" srcOrd="18" destOrd="0" presId="urn:microsoft.com/office/officeart/2008/layout/CircleAccentTimeline"/>
    <dgm:cxn modelId="{5CE11B4B-90B4-764E-92CF-1FED5F4DC565}" type="presParOf" srcId="{72B3894B-E58C-DD46-887F-24E723D7BE83}" destId="{1035F324-3933-264F-B7FB-7E40CAF24DBC}" srcOrd="19" destOrd="0" presId="urn:microsoft.com/office/officeart/2008/layout/CircleAccentTimeline"/>
    <dgm:cxn modelId="{B6CF3CD1-7B65-F84E-B8C3-ED3B4674A213}" type="presParOf" srcId="{1035F324-3933-264F-B7FB-7E40CAF24DBC}" destId="{4FE9C098-4DD3-DD48-8388-923559696C31}" srcOrd="0" destOrd="0" presId="urn:microsoft.com/office/officeart/2008/layout/CircleAccentTimeline"/>
    <dgm:cxn modelId="{C5E280D7-9F3D-2945-AAF5-71ED67F2E3A1}" type="presParOf" srcId="{1035F324-3933-264F-B7FB-7E40CAF24DBC}" destId="{9E44F650-8ED1-1E48-8E63-12DACD1239BA}" srcOrd="1" destOrd="0" presId="urn:microsoft.com/office/officeart/2008/layout/CircleAccentTimeline"/>
    <dgm:cxn modelId="{958A9695-C716-AF42-AD05-21C8D953263B}" type="presParOf" srcId="{1035F324-3933-264F-B7FB-7E40CAF24DBC}" destId="{A75A189A-0202-E344-8511-007984959636}" srcOrd="2" destOrd="0" presId="urn:microsoft.com/office/officeart/2008/layout/CircleAccentTimeline"/>
    <dgm:cxn modelId="{A8745316-1B06-054B-85C1-1C7D2ED5349C}" type="presParOf" srcId="{72B3894B-E58C-DD46-887F-24E723D7BE83}" destId="{4C821810-E7AB-3945-BF2B-6EC133CF0BB0}" srcOrd="20" destOrd="0" presId="urn:microsoft.com/office/officeart/2008/layout/CircleAccentTimeline"/>
    <dgm:cxn modelId="{64DBB16F-0081-604C-9E66-823D54ADC758}" type="presParOf" srcId="{72B3894B-E58C-DD46-887F-24E723D7BE83}" destId="{346C70A1-E06E-0D49-B4EF-5EB79EBBFEA2}" srcOrd="21" destOrd="0" presId="urn:microsoft.com/office/officeart/2008/layout/CircleAccentTimeline"/>
    <dgm:cxn modelId="{CF10182C-6B14-E543-9F64-EFA033E3DF5C}" type="presParOf" srcId="{72B3894B-E58C-DD46-887F-24E723D7BE83}" destId="{BAC2C452-DF3D-AC44-82D2-A9F4A7CE4C88}" srcOrd="22" destOrd="0" presId="urn:microsoft.com/office/officeart/2008/layout/CircleAccentTimeline"/>
    <dgm:cxn modelId="{38790E54-5BD2-F34F-936C-44D2C3DAB91A}" type="presParOf" srcId="{BAC2C452-DF3D-AC44-82D2-A9F4A7CE4C88}" destId="{9328122D-0553-6B43-99C1-1D6C98F63ABC}" srcOrd="0" destOrd="0" presId="urn:microsoft.com/office/officeart/2008/layout/CircleAccentTimeline"/>
    <dgm:cxn modelId="{8962CCE2-1E5B-FE41-9AA5-49522A423E69}" type="presParOf" srcId="{BAC2C452-DF3D-AC44-82D2-A9F4A7CE4C88}" destId="{F9C005A7-1C19-4A4A-9007-3CC297782A47}" srcOrd="1" destOrd="0" presId="urn:microsoft.com/office/officeart/2008/layout/CircleAccentTimeline"/>
    <dgm:cxn modelId="{88EEBA97-903B-E14D-AFD3-71E81BE872CA}" type="presParOf" srcId="{BAC2C452-DF3D-AC44-82D2-A9F4A7CE4C88}" destId="{67BA8314-DF60-3A44-8100-4E99B24C19C3}" srcOrd="2" destOrd="0" presId="urn:microsoft.com/office/officeart/2008/layout/CircleAccentTimeline"/>
    <dgm:cxn modelId="{10C64F77-B116-E34D-BEE8-8D88A2F10FC6}" type="presParOf" srcId="{72B3894B-E58C-DD46-887F-24E723D7BE83}" destId="{089929BA-1524-2F41-80A4-BF12843D142B}" srcOrd="23" destOrd="0" presId="urn:microsoft.com/office/officeart/2008/layout/CircleAccentTimeline"/>
    <dgm:cxn modelId="{73AB6C7F-C27F-6844-851C-FFDC2FD92474}" type="presParOf" srcId="{72B3894B-E58C-DD46-887F-24E723D7BE83}" destId="{9D9A1A77-6163-E94C-99F2-6F0093484D07}" srcOrd="24" destOrd="0" presId="urn:microsoft.com/office/officeart/2008/layout/CircleAccentTimeline"/>
    <dgm:cxn modelId="{F0BC54FB-A791-6A46-ACE6-04A0FC1F6486}" type="presParOf" srcId="{72B3894B-E58C-DD46-887F-24E723D7BE83}" destId="{9E89BD15-F4B6-6649-A77E-68505AE2B5E3}" srcOrd="25" destOrd="0" presId="urn:microsoft.com/office/officeart/2008/layout/CircleAccentTimeline"/>
    <dgm:cxn modelId="{40E6F707-BC0B-264C-B0E3-6028A0E8B07D}" type="presParOf" srcId="{72B3894B-E58C-DD46-887F-24E723D7BE83}" destId="{6D1F8C81-4740-F24D-A338-2DCACF128C07}" srcOrd="26" destOrd="0" presId="urn:microsoft.com/office/officeart/2008/layout/CircleAccentTimeline"/>
    <dgm:cxn modelId="{CC6AC8AF-ADCC-4840-B5F6-5AC78DABE448}" type="presParOf" srcId="{6D1F8C81-4740-F24D-A338-2DCACF128C07}" destId="{38F880F3-C0D5-9444-BCC9-42CAFBBD4C8F}" srcOrd="0" destOrd="0" presId="urn:microsoft.com/office/officeart/2008/layout/CircleAccentTimeline"/>
    <dgm:cxn modelId="{A9F7F51C-43F1-E340-8EB0-31F518E033C6}" type="presParOf" srcId="{6D1F8C81-4740-F24D-A338-2DCACF128C07}" destId="{00D041DC-9104-5142-8B83-38B19A6E32D3}" srcOrd="1" destOrd="0" presId="urn:microsoft.com/office/officeart/2008/layout/CircleAccentTimeline"/>
    <dgm:cxn modelId="{29285E6B-B05F-2849-B258-56685FB8A4C7}" type="presParOf" srcId="{6D1F8C81-4740-F24D-A338-2DCACF128C07}" destId="{6D61887F-5C90-6843-8025-52B736D7BD47}" srcOrd="2" destOrd="0" presId="urn:microsoft.com/office/officeart/2008/layout/CircleAccentTimeline"/>
    <dgm:cxn modelId="{A19883F2-E7E7-7A43-A664-1AA0684A4CD2}" type="presParOf" srcId="{72B3894B-E58C-DD46-887F-24E723D7BE83}" destId="{AD498D05-0A81-AF42-BB6A-E003C20D6DC2}" srcOrd="27" destOrd="0" presId="urn:microsoft.com/office/officeart/2008/layout/CircleAccentTimeline"/>
    <dgm:cxn modelId="{6702CC65-09E0-FF4D-A96F-CB86A4BFAA2F}" type="presParOf" srcId="{72B3894B-E58C-DD46-887F-24E723D7BE83}" destId="{A129A82D-DBC0-6445-9141-FCB1D12C07E2}" srcOrd="28" destOrd="0" presId="urn:microsoft.com/office/officeart/2008/layout/CircleAccent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7B2E5-2897-654B-9222-F786DE537B19}">
      <dsp:nvSpPr>
        <dsp:cNvPr id="0" name=""/>
        <dsp:cNvSpPr/>
      </dsp:nvSpPr>
      <dsp:spPr>
        <a:xfrm>
          <a:off x="3789" y="1695531"/>
          <a:ext cx="1096961" cy="1096961"/>
        </a:xfrm>
        <a:prstGeom prst="donut">
          <a:avLst>
            <a:gd name="adj" fmla="val 20000"/>
          </a:avLst>
        </a:prstGeom>
        <a:gradFill rotWithShape="0">
          <a:gsLst>
            <a:gs pos="0">
              <a:schemeClr val="accent3">
                <a:alpha val="80000"/>
                <a:hueOff val="0"/>
                <a:satOff val="0"/>
                <a:lumOff val="0"/>
                <a:alphaOff val="0"/>
                <a:tint val="100000"/>
                <a:shade val="100000"/>
                <a:satMod val="130000"/>
              </a:schemeClr>
            </a:gs>
            <a:gs pos="100000">
              <a:schemeClr val="accent3">
                <a:alpha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1FD86FC-C337-E04B-98FD-6A54939706CB}">
      <dsp:nvSpPr>
        <dsp:cNvPr id="0" name=""/>
        <dsp:cNvSpPr/>
      </dsp:nvSpPr>
      <dsp:spPr>
        <a:xfrm rot="17700000">
          <a:off x="390308" y="801284"/>
          <a:ext cx="1363644" cy="657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0" rIns="0" bIns="0" numCol="1" spcCol="1270" anchor="ctr" anchorCtr="0">
          <a:noAutofit/>
        </a:bodyPr>
        <a:lstStyle/>
        <a:p>
          <a:pPr lvl="0" algn="l" defTabSz="666750">
            <a:lnSpc>
              <a:spcPct val="90000"/>
            </a:lnSpc>
            <a:spcBef>
              <a:spcPct val="0"/>
            </a:spcBef>
            <a:spcAft>
              <a:spcPct val="35000"/>
            </a:spcAft>
          </a:pPr>
          <a:r>
            <a:rPr lang="en-US" sz="1500" b="1" kern="1200" dirty="0" smtClean="0"/>
            <a:t>Project Plan</a:t>
          </a:r>
          <a:endParaRPr lang="en-US" sz="1500" b="1" kern="1200" dirty="0"/>
        </a:p>
      </dsp:txBody>
      <dsp:txXfrm>
        <a:off x="390308" y="801284"/>
        <a:ext cx="1363644" cy="657171"/>
      </dsp:txXfrm>
    </dsp:sp>
    <dsp:sp modelId="{9BC5B2A0-97FC-B14D-A25E-7152E90DA22E}">
      <dsp:nvSpPr>
        <dsp:cNvPr id="0" name=""/>
        <dsp:cNvSpPr/>
      </dsp:nvSpPr>
      <dsp:spPr>
        <a:xfrm>
          <a:off x="1183377" y="1959316"/>
          <a:ext cx="569392" cy="569392"/>
        </a:xfrm>
        <a:prstGeom prst="ellipse">
          <a:avLst/>
        </a:prstGeom>
        <a:gradFill rotWithShape="0">
          <a:gsLst>
            <a:gs pos="0">
              <a:schemeClr val="accent3">
                <a:alpha val="90000"/>
                <a:hueOff val="0"/>
                <a:satOff val="0"/>
                <a:lumOff val="0"/>
                <a:alphaOff val="0"/>
                <a:tint val="100000"/>
                <a:shade val="100000"/>
                <a:satMod val="130000"/>
              </a:schemeClr>
            </a:gs>
            <a:gs pos="100000">
              <a:schemeClr val="accent3">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F2F658-9999-2E46-BCD2-54642A7B5225}">
      <dsp:nvSpPr>
        <dsp:cNvPr id="0" name=""/>
        <dsp:cNvSpPr/>
      </dsp:nvSpPr>
      <dsp:spPr>
        <a:xfrm rot="17700000">
          <a:off x="509010" y="2751820"/>
          <a:ext cx="1179616" cy="568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US" sz="1500" kern="1200" dirty="0" smtClean="0"/>
            <a:t>DNA of Population</a:t>
          </a:r>
          <a:endParaRPr lang="en-US" sz="1500" kern="1200" dirty="0"/>
        </a:p>
      </dsp:txBody>
      <dsp:txXfrm>
        <a:off x="509010" y="2751820"/>
        <a:ext cx="1179616" cy="568767"/>
      </dsp:txXfrm>
    </dsp:sp>
    <dsp:sp modelId="{A0BC7BE2-F325-5F4C-A599-1F1E8CD7F46F}">
      <dsp:nvSpPr>
        <dsp:cNvPr id="0" name=""/>
        <dsp:cNvSpPr/>
      </dsp:nvSpPr>
      <dsp:spPr>
        <a:xfrm rot="17700000">
          <a:off x="1247520" y="1167437"/>
          <a:ext cx="1179616" cy="568767"/>
        </a:xfrm>
        <a:prstGeom prst="rect">
          <a:avLst/>
        </a:prstGeom>
        <a:noFill/>
        <a:ln>
          <a:noFill/>
        </a:ln>
        <a:effectLst/>
      </dsp:spPr>
      <dsp:style>
        <a:lnRef idx="0">
          <a:scrgbClr r="0" g="0" b="0"/>
        </a:lnRef>
        <a:fillRef idx="0">
          <a:scrgbClr r="0" g="0" b="0"/>
        </a:fillRef>
        <a:effectRef idx="0">
          <a:scrgbClr r="0" g="0" b="0"/>
        </a:effectRef>
        <a:fontRef idx="minor"/>
      </dsp:style>
    </dsp:sp>
    <dsp:sp modelId="{4AE0D7F2-D494-DA42-8932-FEE1F0FA65C8}">
      <dsp:nvSpPr>
        <dsp:cNvPr id="0" name=""/>
        <dsp:cNvSpPr/>
      </dsp:nvSpPr>
      <dsp:spPr>
        <a:xfrm>
          <a:off x="1835309" y="1959316"/>
          <a:ext cx="569392" cy="569392"/>
        </a:xfrm>
        <a:prstGeom prst="ellipse">
          <a:avLst/>
        </a:prstGeom>
        <a:gradFill rotWithShape="0">
          <a:gsLst>
            <a:gs pos="0">
              <a:schemeClr val="accent3">
                <a:alpha val="90000"/>
                <a:hueOff val="0"/>
                <a:satOff val="0"/>
                <a:lumOff val="0"/>
                <a:alphaOff val="-10000"/>
                <a:tint val="100000"/>
                <a:shade val="100000"/>
                <a:satMod val="130000"/>
              </a:schemeClr>
            </a:gs>
            <a:gs pos="100000">
              <a:schemeClr val="accent3">
                <a:alpha val="90000"/>
                <a:hueOff val="0"/>
                <a:satOff val="0"/>
                <a:lumOff val="0"/>
                <a:alphaOff val="-1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D8FFE7-A1B6-E94D-B7DC-B46BA12E4163}">
      <dsp:nvSpPr>
        <dsp:cNvPr id="0" name=""/>
        <dsp:cNvSpPr/>
      </dsp:nvSpPr>
      <dsp:spPr>
        <a:xfrm rot="17700000">
          <a:off x="1160941" y="2751820"/>
          <a:ext cx="1179616" cy="568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US" sz="1500" kern="1200" dirty="0" smtClean="0"/>
            <a:t>Analysis with Other Data</a:t>
          </a:r>
          <a:endParaRPr lang="en-US" sz="1500" kern="1200" dirty="0"/>
        </a:p>
      </dsp:txBody>
      <dsp:txXfrm>
        <a:off x="1160941" y="2751820"/>
        <a:ext cx="1179616" cy="568767"/>
      </dsp:txXfrm>
    </dsp:sp>
    <dsp:sp modelId="{FFFD7EE4-225B-2D42-93FA-D958AAF036B9}">
      <dsp:nvSpPr>
        <dsp:cNvPr id="0" name=""/>
        <dsp:cNvSpPr/>
      </dsp:nvSpPr>
      <dsp:spPr>
        <a:xfrm rot="17700000">
          <a:off x="1899452" y="1167437"/>
          <a:ext cx="1179616" cy="568767"/>
        </a:xfrm>
        <a:prstGeom prst="rect">
          <a:avLst/>
        </a:prstGeom>
        <a:noFill/>
        <a:ln>
          <a:noFill/>
        </a:ln>
        <a:effectLst/>
      </dsp:spPr>
      <dsp:style>
        <a:lnRef idx="0">
          <a:scrgbClr r="0" g="0" b="0"/>
        </a:lnRef>
        <a:fillRef idx="0">
          <a:scrgbClr r="0" g="0" b="0"/>
        </a:fillRef>
        <a:effectRef idx="0">
          <a:scrgbClr r="0" g="0" b="0"/>
        </a:effectRef>
        <a:fontRef idx="minor"/>
      </dsp:style>
    </dsp:sp>
    <dsp:sp modelId="{AD2BE477-A486-644A-9D15-673964C95057}">
      <dsp:nvSpPr>
        <dsp:cNvPr id="0" name=""/>
        <dsp:cNvSpPr/>
      </dsp:nvSpPr>
      <dsp:spPr>
        <a:xfrm>
          <a:off x="2487328" y="1695531"/>
          <a:ext cx="1096961" cy="1096961"/>
        </a:xfrm>
        <a:prstGeom prst="donut">
          <a:avLst>
            <a:gd name="adj" fmla="val 20000"/>
          </a:avLst>
        </a:prstGeom>
        <a:gradFill rotWithShape="0">
          <a:gsLst>
            <a:gs pos="0">
              <a:schemeClr val="accent3">
                <a:alpha val="80000"/>
                <a:hueOff val="0"/>
                <a:satOff val="0"/>
                <a:lumOff val="0"/>
                <a:alphaOff val="0"/>
                <a:tint val="100000"/>
                <a:shade val="100000"/>
                <a:satMod val="130000"/>
              </a:schemeClr>
            </a:gs>
            <a:gs pos="100000">
              <a:schemeClr val="accent3">
                <a:alpha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DEFB21-960C-E544-A9AE-8DF840FE1DF2}">
      <dsp:nvSpPr>
        <dsp:cNvPr id="0" name=""/>
        <dsp:cNvSpPr/>
      </dsp:nvSpPr>
      <dsp:spPr>
        <a:xfrm rot="17700000">
          <a:off x="2873848" y="801284"/>
          <a:ext cx="1363644" cy="657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0" rIns="0" bIns="0" numCol="1" spcCol="1270" anchor="ctr" anchorCtr="0">
          <a:noAutofit/>
        </a:bodyPr>
        <a:lstStyle/>
        <a:p>
          <a:pPr lvl="0" algn="l" defTabSz="666750">
            <a:lnSpc>
              <a:spcPct val="90000"/>
            </a:lnSpc>
            <a:spcBef>
              <a:spcPct val="0"/>
            </a:spcBef>
            <a:spcAft>
              <a:spcPct val="35000"/>
            </a:spcAft>
          </a:pPr>
          <a:r>
            <a:rPr lang="en-US" sz="1500" b="1" kern="1200" dirty="0" smtClean="0"/>
            <a:t>Review Results/Analysis</a:t>
          </a:r>
          <a:endParaRPr lang="en-US" sz="1500" b="1" kern="1200" dirty="0"/>
        </a:p>
      </dsp:txBody>
      <dsp:txXfrm>
        <a:off x="2873848" y="801284"/>
        <a:ext cx="1363644" cy="657171"/>
      </dsp:txXfrm>
    </dsp:sp>
    <dsp:sp modelId="{B207421E-492B-9C45-BA85-4C7730047BDC}">
      <dsp:nvSpPr>
        <dsp:cNvPr id="0" name=""/>
        <dsp:cNvSpPr/>
      </dsp:nvSpPr>
      <dsp:spPr>
        <a:xfrm>
          <a:off x="3666917" y="1959316"/>
          <a:ext cx="569392" cy="569392"/>
        </a:xfrm>
        <a:prstGeom prst="ellipse">
          <a:avLst/>
        </a:prstGeom>
        <a:gradFill rotWithShape="0">
          <a:gsLst>
            <a:gs pos="0">
              <a:schemeClr val="accent3">
                <a:alpha val="90000"/>
                <a:hueOff val="0"/>
                <a:satOff val="0"/>
                <a:lumOff val="0"/>
                <a:alphaOff val="-20000"/>
                <a:tint val="100000"/>
                <a:shade val="100000"/>
                <a:satMod val="130000"/>
              </a:schemeClr>
            </a:gs>
            <a:gs pos="100000">
              <a:schemeClr val="accent3">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329A60-B801-AB41-A991-F440079A1475}">
      <dsp:nvSpPr>
        <dsp:cNvPr id="0" name=""/>
        <dsp:cNvSpPr/>
      </dsp:nvSpPr>
      <dsp:spPr>
        <a:xfrm rot="17700000">
          <a:off x="2992549" y="2751820"/>
          <a:ext cx="1179616" cy="568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US" sz="1500" kern="1200" dirty="0" smtClean="0"/>
            <a:t>Define Hiring DNA</a:t>
          </a:r>
          <a:endParaRPr lang="en-US" sz="1500" kern="1200" dirty="0"/>
        </a:p>
      </dsp:txBody>
      <dsp:txXfrm>
        <a:off x="2992549" y="2751820"/>
        <a:ext cx="1179616" cy="568767"/>
      </dsp:txXfrm>
    </dsp:sp>
    <dsp:sp modelId="{ECC9926A-0C3C-FC4C-84E6-50C1DEEEF0F5}">
      <dsp:nvSpPr>
        <dsp:cNvPr id="0" name=""/>
        <dsp:cNvSpPr/>
      </dsp:nvSpPr>
      <dsp:spPr>
        <a:xfrm rot="17700000">
          <a:off x="3731059" y="1167437"/>
          <a:ext cx="1179616" cy="568767"/>
        </a:xfrm>
        <a:prstGeom prst="rect">
          <a:avLst/>
        </a:prstGeom>
        <a:noFill/>
        <a:ln>
          <a:noFill/>
        </a:ln>
        <a:effectLst/>
      </dsp:spPr>
      <dsp:style>
        <a:lnRef idx="0">
          <a:scrgbClr r="0" g="0" b="0"/>
        </a:lnRef>
        <a:fillRef idx="0">
          <a:scrgbClr r="0" g="0" b="0"/>
        </a:fillRef>
        <a:effectRef idx="0">
          <a:scrgbClr r="0" g="0" b="0"/>
        </a:effectRef>
        <a:fontRef idx="minor"/>
      </dsp:style>
    </dsp:sp>
    <dsp:sp modelId="{4FE9C098-4DD3-DD48-8388-923559696C31}">
      <dsp:nvSpPr>
        <dsp:cNvPr id="0" name=""/>
        <dsp:cNvSpPr/>
      </dsp:nvSpPr>
      <dsp:spPr>
        <a:xfrm>
          <a:off x="4318848" y="1959316"/>
          <a:ext cx="569392" cy="569392"/>
        </a:xfrm>
        <a:prstGeom prst="ellipse">
          <a:avLst/>
        </a:prstGeom>
        <a:gradFill rotWithShape="0">
          <a:gsLst>
            <a:gs pos="0">
              <a:schemeClr val="accent3">
                <a:alpha val="90000"/>
                <a:hueOff val="0"/>
                <a:satOff val="0"/>
                <a:lumOff val="0"/>
                <a:alphaOff val="-30000"/>
                <a:tint val="100000"/>
                <a:shade val="100000"/>
                <a:satMod val="130000"/>
              </a:schemeClr>
            </a:gs>
            <a:gs pos="100000">
              <a:schemeClr val="accent3">
                <a:alpha val="90000"/>
                <a:hueOff val="0"/>
                <a:satOff val="0"/>
                <a:lumOff val="0"/>
                <a:alphaOff val="-3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44F650-8ED1-1E48-8E63-12DACD1239BA}">
      <dsp:nvSpPr>
        <dsp:cNvPr id="0" name=""/>
        <dsp:cNvSpPr/>
      </dsp:nvSpPr>
      <dsp:spPr>
        <a:xfrm rot="17700000">
          <a:off x="3644481" y="2751820"/>
          <a:ext cx="1179616" cy="568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US" sz="1500" kern="1200" dirty="0" smtClean="0"/>
            <a:t>Define Culture DNA</a:t>
          </a:r>
          <a:endParaRPr lang="en-US" sz="1500" kern="1200" dirty="0"/>
        </a:p>
      </dsp:txBody>
      <dsp:txXfrm>
        <a:off x="3644481" y="2751820"/>
        <a:ext cx="1179616" cy="568767"/>
      </dsp:txXfrm>
    </dsp:sp>
    <dsp:sp modelId="{A75A189A-0202-E344-8511-007984959636}">
      <dsp:nvSpPr>
        <dsp:cNvPr id="0" name=""/>
        <dsp:cNvSpPr/>
      </dsp:nvSpPr>
      <dsp:spPr>
        <a:xfrm rot="17700000">
          <a:off x="4382991" y="1167437"/>
          <a:ext cx="1179616" cy="568767"/>
        </a:xfrm>
        <a:prstGeom prst="rect">
          <a:avLst/>
        </a:prstGeom>
        <a:noFill/>
        <a:ln>
          <a:noFill/>
        </a:ln>
        <a:effectLst/>
      </dsp:spPr>
      <dsp:style>
        <a:lnRef idx="0">
          <a:scrgbClr r="0" g="0" b="0"/>
        </a:lnRef>
        <a:fillRef idx="0">
          <a:scrgbClr r="0" g="0" b="0"/>
        </a:fillRef>
        <a:effectRef idx="0">
          <a:scrgbClr r="0" g="0" b="0"/>
        </a:effectRef>
        <a:fontRef idx="minor"/>
      </dsp:style>
    </dsp:sp>
    <dsp:sp modelId="{9328122D-0553-6B43-99C1-1D6C98F63ABC}">
      <dsp:nvSpPr>
        <dsp:cNvPr id="0" name=""/>
        <dsp:cNvSpPr/>
      </dsp:nvSpPr>
      <dsp:spPr>
        <a:xfrm>
          <a:off x="4970868" y="1695531"/>
          <a:ext cx="1096961" cy="1096961"/>
        </a:xfrm>
        <a:prstGeom prst="donut">
          <a:avLst>
            <a:gd name="adj" fmla="val 20000"/>
          </a:avLst>
        </a:prstGeom>
        <a:gradFill rotWithShape="0">
          <a:gsLst>
            <a:gs pos="0">
              <a:schemeClr val="accent3">
                <a:alpha val="80000"/>
                <a:hueOff val="0"/>
                <a:satOff val="0"/>
                <a:lumOff val="0"/>
                <a:alphaOff val="0"/>
                <a:tint val="100000"/>
                <a:shade val="100000"/>
                <a:satMod val="130000"/>
              </a:schemeClr>
            </a:gs>
            <a:gs pos="100000">
              <a:schemeClr val="accent3">
                <a:alpha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C005A7-1C19-4A4A-9007-3CC297782A47}">
      <dsp:nvSpPr>
        <dsp:cNvPr id="0" name=""/>
        <dsp:cNvSpPr/>
      </dsp:nvSpPr>
      <dsp:spPr>
        <a:xfrm rot="17700000">
          <a:off x="5357387" y="801284"/>
          <a:ext cx="1363644" cy="657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0" rIns="0" bIns="0" numCol="1" spcCol="1270" anchor="ctr" anchorCtr="0">
          <a:noAutofit/>
        </a:bodyPr>
        <a:lstStyle/>
        <a:p>
          <a:pPr lvl="0" algn="l" defTabSz="666750">
            <a:lnSpc>
              <a:spcPct val="90000"/>
            </a:lnSpc>
            <a:spcBef>
              <a:spcPct val="0"/>
            </a:spcBef>
            <a:spcAft>
              <a:spcPct val="35000"/>
            </a:spcAft>
          </a:pPr>
          <a:r>
            <a:rPr lang="en-US" sz="1500" b="1" kern="1200" dirty="0" smtClean="0"/>
            <a:t>Implement Online Hiring Process</a:t>
          </a:r>
          <a:endParaRPr lang="en-US" sz="1500" b="1" kern="1200" dirty="0"/>
        </a:p>
      </dsp:txBody>
      <dsp:txXfrm>
        <a:off x="5357387" y="801284"/>
        <a:ext cx="1363644" cy="657171"/>
      </dsp:txXfrm>
    </dsp:sp>
    <dsp:sp modelId="{38F880F3-C0D5-9444-BCC9-42CAFBBD4C8F}">
      <dsp:nvSpPr>
        <dsp:cNvPr id="0" name=""/>
        <dsp:cNvSpPr/>
      </dsp:nvSpPr>
      <dsp:spPr>
        <a:xfrm>
          <a:off x="6150456" y="1959316"/>
          <a:ext cx="569392" cy="569392"/>
        </a:xfrm>
        <a:prstGeom prst="ellipse">
          <a:avLst/>
        </a:prstGeom>
        <a:gradFill rotWithShape="0">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D041DC-9104-5142-8B83-38B19A6E32D3}">
      <dsp:nvSpPr>
        <dsp:cNvPr id="0" name=""/>
        <dsp:cNvSpPr/>
      </dsp:nvSpPr>
      <dsp:spPr>
        <a:xfrm rot="17700000">
          <a:off x="5476089" y="2751820"/>
          <a:ext cx="1179616" cy="568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100" bIns="0" numCol="1" spcCol="1270" anchor="ctr" anchorCtr="0">
          <a:noAutofit/>
        </a:bodyPr>
        <a:lstStyle/>
        <a:p>
          <a:pPr lvl="0" algn="r" defTabSz="666750">
            <a:lnSpc>
              <a:spcPct val="90000"/>
            </a:lnSpc>
            <a:spcBef>
              <a:spcPct val="0"/>
            </a:spcBef>
            <a:spcAft>
              <a:spcPct val="35000"/>
            </a:spcAft>
          </a:pPr>
          <a:r>
            <a:rPr lang="en-US" sz="1500" kern="1200" dirty="0" smtClean="0"/>
            <a:t>Job FIT’s/Culture FIT’s</a:t>
          </a:r>
          <a:endParaRPr lang="en-US" sz="1500" kern="1200" dirty="0"/>
        </a:p>
      </dsp:txBody>
      <dsp:txXfrm>
        <a:off x="5476089" y="2751820"/>
        <a:ext cx="1179616" cy="568767"/>
      </dsp:txXfrm>
    </dsp:sp>
    <dsp:sp modelId="{6D61887F-5C90-6843-8025-52B736D7BD47}">
      <dsp:nvSpPr>
        <dsp:cNvPr id="0" name=""/>
        <dsp:cNvSpPr/>
      </dsp:nvSpPr>
      <dsp:spPr>
        <a:xfrm rot="17700000">
          <a:off x="6214599" y="1167437"/>
          <a:ext cx="1179616" cy="56876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147AC3-993C-5A4E-81DA-238D3FE26BB0}" type="datetimeFigureOut">
              <a:rPr lang="en-US" smtClean="0"/>
              <a:t>7/1/15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718091-773B-4342-AA1B-95E649146898}" type="slidenum">
              <a:rPr lang="en-US" smtClean="0"/>
              <a:t>‹#›</a:t>
            </a:fld>
            <a:endParaRPr lang="en-US"/>
          </a:p>
        </p:txBody>
      </p:sp>
    </p:spTree>
    <p:extLst>
      <p:ext uri="{BB962C8B-B14F-4D97-AF65-F5344CB8AC3E}">
        <p14:creationId xmlns:p14="http://schemas.microsoft.com/office/powerpoint/2010/main" val="160230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7/1/15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64DF4A-5CA3-4320-8D32-01EAAEF11B4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CE5B53-E154-402F-85D1-F633E96C6871}" type="slidenum">
              <a:rPr lang="en-GB"/>
              <a:pPr fontAlgn="base">
                <a:spcBef>
                  <a:spcPct val="0"/>
                </a:spcBef>
                <a:spcAft>
                  <a:spcPct val="0"/>
                </a:spcAft>
              </a:pPr>
              <a:t>19</a:t>
            </a:fld>
            <a:endParaRPr lang="en-GB" dirty="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95086" indent="-195086">
              <a:spcBef>
                <a:spcPct val="0"/>
              </a:spcBef>
            </a:pPr>
            <a:endParaRPr lang="en-US" sz="9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42F28B-E958-4D9C-AF41-82D440C1D35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42F28B-E958-4D9C-AF41-82D440C1D35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42F28B-E958-4D9C-AF41-82D440C1D35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a:solidFill>
            <a:srgbClr val="7D9E3F"/>
          </a:solidFill>
        </p:spPr>
      </p:pic>
      <p:pic>
        <p:nvPicPr>
          <p:cNvPr id="11" name="Picture 10"/>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20548" y="5141490"/>
            <a:ext cx="9098280" cy="1634016"/>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2408379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7/1/15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9158423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7/1/15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42966204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218676993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171663934"/>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7/1/15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extLst>
      <p:ext uri="{BB962C8B-B14F-4D97-AF65-F5344CB8AC3E}">
        <p14:creationId xmlns:p14="http://schemas.microsoft.com/office/powerpoint/2010/main" val="1679801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a:solidFill>
            <a:srgbClr val="7D9E3F"/>
          </a:solidFill>
        </p:spPr>
      </p:pic>
      <p:pic>
        <p:nvPicPr>
          <p:cNvPr id="11" name="Picture 10"/>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20548" y="5141490"/>
            <a:ext cx="9098280" cy="1634016"/>
          </a:xfrm>
          <a:prstGeom prst="rect">
            <a:avLst/>
          </a:prstGeom>
        </p:spPr>
      </p:pic>
      <p:sp>
        <p:nvSpPr>
          <p:cNvPr id="12" name="Rectangle 11"/>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Tree>
    <p:extLst>
      <p:ext uri="{BB962C8B-B14F-4D97-AF65-F5344CB8AC3E}">
        <p14:creationId xmlns:p14="http://schemas.microsoft.com/office/powerpoint/2010/main" val="3278128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35315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0F0961-972C-2F45-9168-B63247FCFCB3}" type="datetimeFigureOut">
              <a:rPr lang="en-US" smtClean="0"/>
              <a:t>7/1/15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A7D9A-D55E-1648-98D0-04B900D6970F}" type="slidenum">
              <a:rPr lang="en-US" smtClean="0"/>
              <a:t>‹#›</a:t>
            </a:fld>
            <a:endParaRPr lang="en-U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TextBox 9"/>
          <p:cNvSpPr txBox="1"/>
          <p:nvPr userDrawn="1"/>
        </p:nvSpPr>
        <p:spPr>
          <a:xfrm>
            <a:off x="5825067" y="64854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4248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477105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88371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userDrawn="1"/>
        </p:nvSpPr>
        <p:spPr>
          <a:xfrm>
            <a:off x="5825067" y="64854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18441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2473949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934E2-BBB6-4D34-BB01-078E9AA25260}" type="datetimeFigureOut">
              <a:rPr lang="en-US" smtClean="0"/>
              <a:pPr/>
              <a:t>7/1/15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Tree>
    <p:extLst>
      <p:ext uri="{BB962C8B-B14F-4D97-AF65-F5344CB8AC3E}">
        <p14:creationId xmlns:p14="http://schemas.microsoft.com/office/powerpoint/2010/main" val="3412247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851517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Tree>
    <p:extLst>
      <p:ext uri="{BB962C8B-B14F-4D97-AF65-F5344CB8AC3E}">
        <p14:creationId xmlns:p14="http://schemas.microsoft.com/office/powerpoint/2010/main" val="302631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28051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4141094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a:solidFill>
            <a:srgbClr val="7D9E3F"/>
          </a:solidFill>
        </p:spPr>
      </p:pic>
      <p:pic>
        <p:nvPicPr>
          <p:cNvPr id="11" name="Picture 10"/>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20548" y="5141490"/>
            <a:ext cx="9098280" cy="1634016"/>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7/1/15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7/1/15</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25702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7/1/15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7/1/15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679696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31465219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7/1/15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59424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Emph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7/1/15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41610291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7/1/15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918856241"/>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7/1/15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52118431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7/1/15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31658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7/1/15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5862139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649" r:id="rId12"/>
    <p:sldLayoutId id="2147483655" r:id="rId13"/>
    <p:sldLayoutId id="2147483676" r:id="rId14"/>
    <p:sldLayoutId id="2147483658" r:id="rId15"/>
    <p:sldLayoutId id="2147483663"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2.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12.png"/><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image" Target="../media/image65.jpeg"/><Relationship Id="rId6" Type="http://schemas.openxmlformats.org/officeDocument/2006/relationships/image" Target="../media/image66.jpeg"/><Relationship Id="rId7" Type="http://schemas.openxmlformats.org/officeDocument/2006/relationships/image" Target="../media/image67.png"/><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68.jpe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1" Type="http://schemas.openxmlformats.org/officeDocument/2006/relationships/tags" Target="../tags/tag2.xml"/><Relationship Id="rId2"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3.jpeg"/><Relationship Id="rId5" Type="http://schemas.openxmlformats.org/officeDocument/2006/relationships/image" Target="../media/image12.png"/><Relationship Id="rId6" Type="http://schemas.openxmlformats.org/officeDocument/2006/relationships/image" Target="../media/image73.png"/><Relationship Id="rId7" Type="http://schemas.openxmlformats.org/officeDocument/2006/relationships/oleObject" Target="../embeddings/oleObject1.bin"/><Relationship Id="rId8" Type="http://schemas.openxmlformats.org/officeDocument/2006/relationships/package" Target="../embeddings/Microsoft_Word_Document1.docx"/><Relationship Id="rId9" Type="http://schemas.openxmlformats.org/officeDocument/2006/relationships/image" Target="../media/image72.png"/><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notesSlide" Target="../notesSlides/notesSlide16.xml"/><Relationship Id="rId5" Type="http://schemas.openxmlformats.org/officeDocument/2006/relationships/image" Target="../media/image68.jpe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oleObject" Target="../embeddings/oleObject2.bin"/><Relationship Id="rId9" Type="http://schemas.openxmlformats.org/officeDocument/2006/relationships/package" Target="../embeddings/Microsoft_Word_Document2.docx"/><Relationship Id="rId10" Type="http://schemas.openxmlformats.org/officeDocument/2006/relationships/image" Target="../media/image74.png"/><Relationship Id="rId11" Type="http://schemas.openxmlformats.org/officeDocument/2006/relationships/image" Target="../media/image77.png"/><Relationship Id="rId1" Type="http://schemas.openxmlformats.org/officeDocument/2006/relationships/vmlDrawing" Target="../drawings/vmlDrawing2.vml"/><Relationship Id="rId2"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7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3.jpeg"/><Relationship Id="rId5" Type="http://schemas.openxmlformats.org/officeDocument/2006/relationships/image" Target="../media/image12.png"/><Relationship Id="rId1" Type="http://schemas.openxmlformats.org/officeDocument/2006/relationships/tags" Target="../tags/tag1.xml"/><Relationship Id="rId2"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9" Type="http://schemas.openxmlformats.org/officeDocument/2006/relationships/image" Target="../media/image19.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24" Type="http://schemas.openxmlformats.org/officeDocument/2006/relationships/image" Target="../media/image29.png"/><Relationship Id="rId25" Type="http://schemas.openxmlformats.org/officeDocument/2006/relationships/image" Target="../media/image30.png"/><Relationship Id="rId26" Type="http://schemas.openxmlformats.org/officeDocument/2006/relationships/image" Target="../media/image31.png"/><Relationship Id="rId27" Type="http://schemas.openxmlformats.org/officeDocument/2006/relationships/image" Target="../media/image32.png"/><Relationship Id="rId28" Type="http://schemas.openxmlformats.org/officeDocument/2006/relationships/image" Target="../media/image33.png"/><Relationship Id="rId10" Type="http://schemas.openxmlformats.org/officeDocument/2006/relationships/hyperlink" Target="http://baesystems.com/index.htm" TargetMode="External"/><Relationship Id="rId11" Type="http://schemas.openxmlformats.org/officeDocument/2006/relationships/image" Target="../media/image20.gif"/><Relationship Id="rId12" Type="http://schemas.openxmlformats.org/officeDocument/2006/relationships/image" Target="../media/image21.png"/><Relationship Id="rId13" Type="http://schemas.openxmlformats.org/officeDocument/2006/relationships/hyperlink" Target="http://sysco.com/home.html" TargetMode="External"/><Relationship Id="rId14" Type="http://schemas.openxmlformats.org/officeDocument/2006/relationships/image" Target="../media/image22.png"/><Relationship Id="rId15" Type="http://schemas.openxmlformats.org/officeDocument/2006/relationships/hyperlink" Target="http://progressive-medical.com/Default.aspx" TargetMode="External"/><Relationship Id="rId16" Type="http://schemas.openxmlformats.org/officeDocument/2006/relationships/image" Target="../media/image23.gif"/><Relationship Id="rId17" Type="http://schemas.openxmlformats.org/officeDocument/2006/relationships/hyperlink" Target="http://www.ilfornaio.com/" TargetMode="External"/><Relationship Id="rId18" Type="http://schemas.openxmlformats.org/officeDocument/2006/relationships/image" Target="../media/image24.jpeg"/><Relationship Id="rId19" Type="http://schemas.openxmlformats.org/officeDocument/2006/relationships/image" Target="../media/image12.png"/><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14.jpeg"/><Relationship Id="rId4" Type="http://schemas.openxmlformats.org/officeDocument/2006/relationships/hyperlink" Target="http://www.agedwards.com/public/publicsite/Homepage" TargetMode="External"/><Relationship Id="rId5" Type="http://schemas.openxmlformats.org/officeDocument/2006/relationships/image" Target="../media/image15.pn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s>
</file>

<file path=ppt/slides/_rels/slide7.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image" Target="../media/image42.png"/><Relationship Id="rId14" Type="http://schemas.openxmlformats.org/officeDocument/2006/relationships/image" Target="../media/image43.png"/><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18.jpeg"/></Relationships>
</file>

<file path=ppt/slides/_rels/slide8.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 Id="rId15" Type="http://schemas.openxmlformats.org/officeDocument/2006/relationships/image" Target="../media/image54.png"/><Relationship Id="rId16" Type="http://schemas.openxmlformats.org/officeDocument/2006/relationships/image" Target="../media/image55.png"/><Relationship Id="rId17" Type="http://schemas.openxmlformats.org/officeDocument/2006/relationships/image" Target="../media/image56.png"/><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18.jpe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3"/>
          <p:cNvPicPr>
            <a:picLocks noChangeAspect="1" noChangeArrowheads="1"/>
          </p:cNvPicPr>
          <p:nvPr/>
        </p:nvPicPr>
        <p:blipFill>
          <a:blip r:embed="rId3"/>
          <a:srcRect/>
          <a:stretch>
            <a:fillRect/>
          </a:stretch>
        </p:blipFill>
        <p:spPr bwMode="auto">
          <a:xfrm>
            <a:off x="533400" y="3048000"/>
            <a:ext cx="7772401" cy="1389856"/>
          </a:xfrm>
          <a:prstGeom prst="rect">
            <a:avLst/>
          </a:prstGeom>
          <a:noFill/>
          <a:ln w="9525">
            <a:noFill/>
            <a:miter lim="800000"/>
            <a:headEnd/>
            <a:tailEnd/>
          </a:ln>
        </p:spPr>
      </p:pic>
      <p:sp>
        <p:nvSpPr>
          <p:cNvPr id="4" name="Rectangle 3"/>
          <p:cNvSpPr/>
          <p:nvPr/>
        </p:nvSpPr>
        <p:spPr>
          <a:xfrm>
            <a:off x="0" y="1143000"/>
            <a:ext cx="6477000" cy="1524000"/>
          </a:xfrm>
          <a:prstGeom prst="rect">
            <a:avLst/>
          </a:prstGeom>
          <a:solidFill>
            <a:srgbClr val="A1B50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5400" dirty="0" smtClean="0">
                <a:solidFill>
                  <a:schemeClr val="tx1"/>
                </a:solidFill>
              </a:rPr>
              <a:t>we </a:t>
            </a:r>
            <a:r>
              <a:rPr lang="en-GB" sz="5400" dirty="0">
                <a:solidFill>
                  <a:schemeClr val="tx1"/>
                </a:solidFill>
              </a:rPr>
              <a:t>are </a:t>
            </a:r>
            <a:r>
              <a:rPr lang="en-GB" sz="5400" b="1" dirty="0" smtClean="0">
                <a:solidFill>
                  <a:schemeClr val="bg1"/>
                </a:solidFill>
              </a:rPr>
              <a:t>People</a:t>
            </a:r>
            <a:r>
              <a:rPr lang="en-GB" sz="5400" dirty="0" smtClean="0">
                <a:solidFill>
                  <a:schemeClr val="bg1"/>
                </a:solidFill>
              </a:rPr>
              <a:t>Best</a:t>
            </a:r>
            <a:endParaRPr lang="en-GB" sz="5400" dirty="0">
              <a:solidFill>
                <a:schemeClr val="bg1"/>
              </a:solidFill>
            </a:endParaRPr>
          </a:p>
        </p:txBody>
      </p:sp>
    </p:spTree>
    <p:extLst>
      <p:ext uri="{BB962C8B-B14F-4D97-AF65-F5344CB8AC3E}">
        <p14:creationId xmlns:p14="http://schemas.microsoft.com/office/powerpoint/2010/main" val="213050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838200"/>
            <a:ext cx="8229600" cy="1143000"/>
          </a:xfrm>
        </p:spPr>
        <p:txBody>
          <a:bodyPr/>
          <a:lstStyle/>
          <a:p>
            <a:pPr lvl="0" algn="l">
              <a:spcBef>
                <a:spcPts val="0"/>
              </a:spcBef>
            </a:pPr>
            <a:r>
              <a:rPr lang="en-US" sz="2800" b="1" dirty="0" smtClean="0">
                <a:solidFill>
                  <a:prstClr val="black">
                    <a:lumMod val="85000"/>
                    <a:lumOff val="15000"/>
                  </a:prstClr>
                </a:solidFill>
                <a:latin typeface="+mn-lt"/>
                <a:ea typeface="+mn-ea"/>
                <a:cs typeface="+mn-cs"/>
              </a:rPr>
              <a:t>How We take Clients from DNA to Hiring ‘FIT’ Success</a:t>
            </a:r>
            <a:endParaRPr lang="en-US" dirty="0">
              <a:latin typeface="+mn-lt"/>
            </a:endParaRPr>
          </a:p>
        </p:txBody>
      </p:sp>
      <p:pic>
        <p:nvPicPr>
          <p:cNvPr id="16" name="Picture 15" descr="logo_TM"/>
          <p:cNvPicPr/>
          <p:nvPr/>
        </p:nvPicPr>
        <p:blipFill>
          <a:blip r:embed="rId4" cstate="print"/>
          <a:srcRect/>
          <a:stretch>
            <a:fillRect/>
          </a:stretch>
        </p:blipFill>
        <p:spPr bwMode="auto">
          <a:xfrm>
            <a:off x="7010400" y="304800"/>
            <a:ext cx="1524000" cy="352425"/>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1588160463"/>
              </p:ext>
            </p:extLst>
          </p:nvPr>
        </p:nvGraphicFramePr>
        <p:xfrm>
          <a:off x="812800" y="1947333"/>
          <a:ext cx="73152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846930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838200"/>
            <a:ext cx="8229600" cy="1143000"/>
          </a:xfrm>
        </p:spPr>
        <p:txBody>
          <a:bodyPr/>
          <a:lstStyle/>
          <a:p>
            <a:pPr lvl="0">
              <a:spcBef>
                <a:spcPts val="0"/>
              </a:spcBef>
            </a:pPr>
            <a:r>
              <a:rPr lang="en-US" sz="2800" b="1" dirty="0" smtClean="0">
                <a:solidFill>
                  <a:prstClr val="black">
                    <a:lumMod val="85000"/>
                    <a:lumOff val="15000"/>
                  </a:prstClr>
                </a:solidFill>
                <a:latin typeface="+mn-lt"/>
                <a:ea typeface="+mn-ea"/>
                <a:cs typeface="+mn-cs"/>
              </a:rPr>
              <a:t>Define</a:t>
            </a:r>
            <a:r>
              <a:rPr lang="en-US" sz="2800" dirty="0" smtClean="0">
                <a:solidFill>
                  <a:prstClr val="black"/>
                </a:solidFill>
                <a:latin typeface="+mn-lt"/>
                <a:ea typeface="+mn-ea"/>
                <a:cs typeface="+mn-cs"/>
              </a:rPr>
              <a:t> </a:t>
            </a:r>
            <a:r>
              <a:rPr lang="en-US" sz="2800" dirty="0" smtClean="0">
                <a:solidFill>
                  <a:prstClr val="black">
                    <a:lumMod val="50000"/>
                    <a:lumOff val="50000"/>
                  </a:prstClr>
                </a:solidFill>
                <a:latin typeface="+mn-lt"/>
                <a:ea typeface="+mn-ea"/>
                <a:cs typeface="+mn-cs"/>
              </a:rPr>
              <a:t>DNA: Job FIT and Corporate Culture:</a:t>
            </a:r>
            <a:endParaRPr lang="en-US" dirty="0">
              <a:latin typeface="+mn-lt"/>
            </a:endParaRPr>
          </a:p>
        </p:txBody>
      </p:sp>
      <p:sp>
        <p:nvSpPr>
          <p:cNvPr id="2" name="Down Arrow 1"/>
          <p:cNvSpPr/>
          <p:nvPr/>
        </p:nvSpPr>
        <p:spPr>
          <a:xfrm>
            <a:off x="4191000" y="1752600"/>
            <a:ext cx="484632" cy="685800"/>
          </a:xfrm>
          <a:prstGeom prst="downArrow">
            <a:avLst/>
          </a:prstGeom>
          <a:solidFill>
            <a:srgbClr val="7D9E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9E3F"/>
              </a:solidFill>
            </a:endParaRPr>
          </a:p>
        </p:txBody>
      </p:sp>
      <p:pic>
        <p:nvPicPr>
          <p:cNvPr id="7" name="Picture 6" descr="Screen Shot 2014-07-15 at 7.18.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469356"/>
            <a:ext cx="4724400" cy="4207670"/>
          </a:xfrm>
          <a:prstGeom prst="rect">
            <a:avLst/>
          </a:prstGeom>
        </p:spPr>
      </p:pic>
      <p:pic>
        <p:nvPicPr>
          <p:cNvPr id="8" name="Picture 7" descr="Screen Shot 2014-07-15 at 7.20.0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2676521"/>
            <a:ext cx="4343400" cy="3267079"/>
          </a:xfrm>
          <a:prstGeom prst="rect">
            <a:avLst/>
          </a:prstGeom>
        </p:spPr>
      </p:pic>
      <p:pic>
        <p:nvPicPr>
          <p:cNvPr id="11" name="Picture 10" descr="Screen Shot 2014-07-15 at 7.22.2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599" y="4572000"/>
            <a:ext cx="3209925" cy="1975338"/>
          </a:xfrm>
          <a:prstGeom prst="rect">
            <a:avLst/>
          </a:prstGeom>
        </p:spPr>
      </p:pic>
      <p:pic>
        <p:nvPicPr>
          <p:cNvPr id="12" name="Picture 11" descr="Screen Shot 2014-07-15 at 7.10.1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289351"/>
            <a:ext cx="2881868" cy="3730449"/>
          </a:xfrm>
          <a:prstGeom prst="rect">
            <a:avLst/>
          </a:prstGeom>
        </p:spPr>
      </p:pic>
      <p:pic>
        <p:nvPicPr>
          <p:cNvPr id="16" name="Picture 15" descr="logo_TM"/>
          <p:cNvPicPr/>
          <p:nvPr/>
        </p:nvPicPr>
        <p:blipFill>
          <a:blip r:embed="rId8" cstate="print"/>
          <a:srcRect/>
          <a:stretch>
            <a:fillRect/>
          </a:stretch>
        </p:blipFill>
        <p:spPr bwMode="auto">
          <a:xfrm>
            <a:off x="7010400" y="304800"/>
            <a:ext cx="1524000" cy="352425"/>
          </a:xfrm>
          <a:prstGeom prst="rect">
            <a:avLst/>
          </a:prstGeom>
          <a:noFill/>
          <a:ln w="9525">
            <a:noFill/>
            <a:miter lim="800000"/>
            <a:headEnd/>
            <a:tailEnd/>
          </a:ln>
        </p:spPr>
      </p:pic>
    </p:spTree>
    <p:extLst>
      <p:ext uri="{BB962C8B-B14F-4D97-AF65-F5344CB8AC3E}">
        <p14:creationId xmlns:p14="http://schemas.microsoft.com/office/powerpoint/2010/main" val="303107830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t>Sample – Hiring Report</a:t>
            </a:r>
            <a:endParaRPr lang="en-US" sz="2800" dirty="0"/>
          </a:p>
        </p:txBody>
      </p:sp>
      <p:pic>
        <p:nvPicPr>
          <p:cNvPr id="3" name="Picture 2" descr="Screen Shot 2015-06-29 at 12.25.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143000"/>
            <a:ext cx="4844169" cy="5410200"/>
          </a:xfrm>
          <a:prstGeom prst="rect">
            <a:avLst/>
          </a:prstGeom>
        </p:spPr>
      </p:pic>
    </p:spTree>
    <p:extLst>
      <p:ext uri="{BB962C8B-B14F-4D97-AF65-F5344CB8AC3E}">
        <p14:creationId xmlns:p14="http://schemas.microsoft.com/office/powerpoint/2010/main" val="5755316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t>Sample – Hiring &amp; Culture Report</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66800"/>
            <a:ext cx="40386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5959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219200" y="1524000"/>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cap="none" dirty="0" smtClean="0">
                <a:solidFill>
                  <a:prstClr val="black">
                    <a:lumMod val="85000"/>
                    <a:lumOff val="15000"/>
                  </a:prstClr>
                </a:solidFill>
                <a:ea typeface="+mn-ea"/>
                <a:cs typeface="+mn-cs"/>
              </a:rPr>
              <a:t>What</a:t>
            </a:r>
            <a:r>
              <a:rPr lang="en-US" sz="4000" cap="none" dirty="0" smtClean="0">
                <a:solidFill>
                  <a:prstClr val="black">
                    <a:lumMod val="85000"/>
                    <a:lumOff val="15000"/>
                  </a:prstClr>
                </a:solidFill>
                <a:ea typeface="+mn-ea"/>
                <a:cs typeface="+mn-cs"/>
              </a:rPr>
              <a:t> </a:t>
            </a:r>
            <a:r>
              <a:rPr lang="en-US" b="0" cap="none" dirty="0" smtClean="0">
                <a:solidFill>
                  <a:prstClr val="black">
                    <a:lumMod val="50000"/>
                    <a:lumOff val="50000"/>
                  </a:prstClr>
                </a:solidFill>
                <a:ea typeface="+mn-ea"/>
                <a:cs typeface="+mn-cs"/>
              </a:rPr>
              <a:t>are the Results?</a:t>
            </a:r>
            <a:endParaRPr lang="en-US" sz="2800" dirty="0"/>
          </a:p>
        </p:txBody>
      </p:sp>
      <p:pic>
        <p:nvPicPr>
          <p:cNvPr id="7" name="Picture 6" descr="logo_TM"/>
          <p:cNvPicPr/>
          <p:nvPr/>
        </p:nvPicPr>
        <p:blipFill>
          <a:blip r:embed="rId3" cstate="print"/>
          <a:srcRect/>
          <a:stretch>
            <a:fillRect/>
          </a:stretch>
        </p:blipFill>
        <p:spPr bwMode="auto">
          <a:xfrm>
            <a:off x="6858000" y="609600"/>
            <a:ext cx="1524000" cy="3524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0030" y="4203427"/>
            <a:ext cx="4953000" cy="1816373"/>
          </a:xfrm>
          <a:prstGeom prst="rect">
            <a:avLst/>
          </a:prstGeom>
          <a:noFill/>
        </p:spPr>
        <p:txBody>
          <a:bodyPr wrap="square" rtlCol="0">
            <a:normAutofit/>
          </a:bodyPr>
          <a:lstStyle/>
          <a:p>
            <a:pPr>
              <a:spcBef>
                <a:spcPts val="100"/>
              </a:spcBef>
            </a:pPr>
            <a:r>
              <a:rPr lang="en-US" sz="2000" dirty="0" smtClean="0">
                <a:solidFill>
                  <a:prstClr val="white"/>
                </a:solidFill>
              </a:rPr>
              <a:t>By Identifying both the Job ‘FIT’ and Culture ‘FIT’ of what makes people successful inside our client, hiring and engagement success will drive all parts of the operations and increase human performance.</a:t>
            </a:r>
          </a:p>
          <a:p>
            <a:endParaRPr lang="en-US" sz="2400" dirty="0">
              <a:solidFill>
                <a:prstClr val="black"/>
              </a:solidFill>
            </a:endParaRPr>
          </a:p>
        </p:txBody>
      </p:sp>
      <p:sp>
        <p:nvSpPr>
          <p:cNvPr id="5" name="TextBox 4"/>
          <p:cNvSpPr txBox="1"/>
          <p:nvPr/>
        </p:nvSpPr>
        <p:spPr>
          <a:xfrm>
            <a:off x="399588" y="1524000"/>
            <a:ext cx="4648200" cy="2369641"/>
          </a:xfrm>
          <a:prstGeom prst="rect">
            <a:avLst/>
          </a:prstGeom>
          <a:noFill/>
        </p:spPr>
        <p:txBody>
          <a:bodyPr wrap="square" rtlCol="0" anchor="b">
            <a:normAutofit fontScale="85000" lnSpcReduction="10000"/>
          </a:bodyPr>
          <a:lstStyle/>
          <a:p>
            <a:r>
              <a:rPr lang="en-US" sz="4400" b="1" dirty="0" smtClean="0">
                <a:solidFill>
                  <a:srgbClr val="7BCF27"/>
                </a:solidFill>
              </a:rPr>
              <a:t>Know the exact DNA ‘FIT’ inside </a:t>
            </a:r>
            <a:r>
              <a:rPr lang="en-US" sz="4400" b="1" dirty="0" smtClean="0">
                <a:solidFill>
                  <a:srgbClr val="FFFFFF"/>
                </a:solidFill>
              </a:rPr>
              <a:t>every</a:t>
            </a:r>
            <a:r>
              <a:rPr lang="en-US" sz="4400" b="1" dirty="0" smtClean="0">
                <a:solidFill>
                  <a:srgbClr val="7BCF27"/>
                </a:solidFill>
              </a:rPr>
              <a:t> </a:t>
            </a:r>
            <a:r>
              <a:rPr lang="en-US" sz="4400" b="1" dirty="0" smtClean="0">
                <a:solidFill>
                  <a:srgbClr val="7BCF27"/>
                </a:solidFill>
              </a:rPr>
              <a:t>role! …we also know </a:t>
            </a:r>
            <a:r>
              <a:rPr lang="en-US" sz="4400" b="1" dirty="0" smtClean="0">
                <a:solidFill>
                  <a:srgbClr val="7BCF27"/>
                </a:solidFill>
              </a:rPr>
              <a:t>the exact Culture ‘FIT’ too!</a:t>
            </a:r>
            <a:r>
              <a:rPr lang="en-US" sz="4400" b="1" dirty="0" smtClean="0">
                <a:solidFill>
                  <a:schemeClr val="bg1"/>
                </a:solidFill>
              </a:rPr>
              <a:t> </a:t>
            </a:r>
            <a:endParaRPr lang="en-US" sz="4400" b="1" dirty="0">
              <a:solidFill>
                <a:schemeClr val="bg1"/>
              </a:solidFill>
            </a:endParaRPr>
          </a:p>
        </p:txBody>
      </p:sp>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6"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FINAL Logo symbo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3200400"/>
            <a:ext cx="1469036" cy="1633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572000" y="1295400"/>
            <a:ext cx="4114800" cy="2185416"/>
          </a:xfrm>
          <a:prstGeom prst="rect">
            <a:avLst/>
          </a:prstGeom>
          <a:noFill/>
        </p:spPr>
        <p:txBody>
          <a:bodyPr wrap="square" rtlCol="0" anchor="ctr">
            <a:normAutofit/>
          </a:bodyPr>
          <a:lstStyle/>
          <a:p>
            <a:r>
              <a:rPr lang="en-US" sz="2000" dirty="0" smtClean="0">
                <a:solidFill>
                  <a:prstClr val="black">
                    <a:lumMod val="65000"/>
                    <a:lumOff val="35000"/>
                  </a:prstClr>
                </a:solidFill>
              </a:rPr>
              <a:t>Traits and Competencies will be calculated around A,B,C players so that every job will have its own DNA of success!</a:t>
            </a:r>
            <a:endParaRPr lang="en-US" sz="2000" dirty="0">
              <a:solidFill>
                <a:prstClr val="black">
                  <a:lumMod val="75000"/>
                  <a:lumOff val="25000"/>
                </a:prstClr>
              </a:solidFill>
            </a:endParaRPr>
          </a:p>
        </p:txBody>
      </p:sp>
      <p:sp>
        <p:nvSpPr>
          <p:cNvPr id="19" name="TextBox 18"/>
          <p:cNvSpPr txBox="1"/>
          <p:nvPr/>
        </p:nvSpPr>
        <p:spPr>
          <a:xfrm>
            <a:off x="4572000" y="3857614"/>
            <a:ext cx="4114800" cy="2331720"/>
          </a:xfrm>
          <a:prstGeom prst="rect">
            <a:avLst/>
          </a:prstGeom>
          <a:noFill/>
        </p:spPr>
        <p:txBody>
          <a:bodyPr wrap="square" rtlCol="0" anchor="ctr">
            <a:normAutofit/>
          </a:bodyPr>
          <a:lstStyle/>
          <a:p>
            <a:r>
              <a:rPr lang="en-US" sz="2000" dirty="0" smtClean="0">
                <a:solidFill>
                  <a:prstClr val="black">
                    <a:lumMod val="75000"/>
                    <a:lumOff val="25000"/>
                  </a:prstClr>
                </a:solidFill>
              </a:rPr>
              <a:t>Simple Interview Guides and Hiring Reports will provide exact scores that will show an overall success score for that person for each role and help hiring managers make better decisions!</a:t>
            </a:r>
          </a:p>
          <a:p>
            <a:endParaRPr lang="en-US" dirty="0">
              <a:solidFill>
                <a:prstClr val="black"/>
              </a:solidFill>
            </a:endParaRPr>
          </a:p>
        </p:txBody>
      </p:sp>
      <p:sp>
        <p:nvSpPr>
          <p:cNvPr id="20" name="Right Arrow 19"/>
          <p:cNvSpPr/>
          <p:nvPr/>
        </p:nvSpPr>
        <p:spPr>
          <a:xfrm>
            <a:off x="3352800" y="2105540"/>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ight Arrow 20"/>
          <p:cNvSpPr/>
          <p:nvPr/>
        </p:nvSpPr>
        <p:spPr>
          <a:xfrm>
            <a:off x="3352800" y="4730216"/>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8"/>
          <p:cNvSpPr>
            <a:spLocks noGrp="1"/>
          </p:cNvSpPr>
          <p:nvPr>
            <p:ph type="title"/>
          </p:nvPr>
        </p:nvSpPr>
        <p:spPr>
          <a:xfrm>
            <a:off x="434622" y="76200"/>
            <a:ext cx="6651978" cy="734291"/>
          </a:xfrm>
        </p:spPr>
        <p:txBody>
          <a:bodyPr anchor="b">
            <a:normAutofit fontScale="90000"/>
          </a:bodyPr>
          <a:lstStyle/>
          <a:p>
            <a:pPr lvl="0">
              <a:spcBef>
                <a:spcPts val="0"/>
              </a:spcBef>
            </a:pPr>
            <a:r>
              <a:rPr lang="en-US" b="1" dirty="0" smtClean="0">
                <a:solidFill>
                  <a:prstClr val="white"/>
                </a:solidFill>
                <a:ea typeface="+mn-ea"/>
                <a:cs typeface="+mn-cs"/>
              </a:rPr>
              <a:t>Hiring and Interviewing</a:t>
            </a:r>
            <a:endParaRPr lang="en-US" dirty="0"/>
          </a:p>
        </p:txBody>
      </p:sp>
      <p:pic>
        <p:nvPicPr>
          <p:cNvPr id="10" name="Picture 9" descr="Screen Shot 2014-07-05 at 5.28.1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990600"/>
            <a:ext cx="2971800" cy="3238851"/>
          </a:xfrm>
          <a:prstGeom prst="rect">
            <a:avLst/>
          </a:prstGeom>
        </p:spPr>
      </p:pic>
      <p:pic>
        <p:nvPicPr>
          <p:cNvPr id="4" name="Picture 3" descr="Screen Shot 2015-01-19 at 1.47.2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894" y="4267200"/>
            <a:ext cx="2943447" cy="2203924"/>
          </a:xfrm>
          <a:prstGeom prst="rect">
            <a:avLst/>
          </a:prstGeom>
        </p:spPr>
      </p:pic>
      <p:pic>
        <p:nvPicPr>
          <p:cNvPr id="11" name="Content Placeholder 3" descr="Screen Shot 2014-12-10 at 9.39.14 AM.png"/>
          <p:cNvPicPr>
            <a:picLocks noGrp="1" noChangeAspect="1"/>
          </p:cNvPicPr>
          <p:nvPr>
            <p:ph idx="1"/>
          </p:nvPr>
        </p:nvPicPr>
        <p:blipFill>
          <a:blip r:embed="rId7">
            <a:extLst>
              <a:ext uri="{28A0092B-C50C-407E-A947-70E740481C1C}">
                <a14:useLocalDpi xmlns:a14="http://schemas.microsoft.com/office/drawing/2010/main" val="0"/>
              </a:ext>
            </a:extLst>
          </a:blip>
          <a:srcRect t="13927" b="13927"/>
          <a:stretch>
            <a:fillRect/>
          </a:stretch>
        </p:blipFill>
        <p:spPr>
          <a:xfrm>
            <a:off x="228600" y="4419600"/>
            <a:ext cx="1939773" cy="1066800"/>
          </a:xfrm>
        </p:spPr>
      </p:pic>
    </p:spTree>
    <p:custDataLst>
      <p:tags r:id="rId1"/>
    </p:custDataLst>
    <p:extLst>
      <p:ext uri="{BB962C8B-B14F-4D97-AF65-F5344CB8AC3E}">
        <p14:creationId xmlns:p14="http://schemas.microsoft.com/office/powerpoint/2010/main" val="52511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57200" y="838200"/>
            <a:ext cx="8229600" cy="1143000"/>
          </a:xfrm>
        </p:spPr>
        <p:txBody>
          <a:bodyPr/>
          <a:lstStyle/>
          <a:p>
            <a:pPr lvl="0">
              <a:spcBef>
                <a:spcPts val="0"/>
              </a:spcBef>
            </a:pPr>
            <a:r>
              <a:rPr lang="en-US" sz="2800" b="1" dirty="0" smtClean="0">
                <a:solidFill>
                  <a:prstClr val="black">
                    <a:lumMod val="85000"/>
                    <a:lumOff val="15000"/>
                  </a:prstClr>
                </a:solidFill>
                <a:latin typeface="+mn-lt"/>
                <a:ea typeface="+mn-ea"/>
                <a:cs typeface="+mn-cs"/>
              </a:rPr>
              <a:t>Define</a:t>
            </a:r>
            <a:r>
              <a:rPr lang="en-US" sz="2800" dirty="0" smtClean="0">
                <a:solidFill>
                  <a:prstClr val="black"/>
                </a:solidFill>
                <a:latin typeface="+mn-lt"/>
                <a:ea typeface="+mn-ea"/>
                <a:cs typeface="+mn-cs"/>
              </a:rPr>
              <a:t> </a:t>
            </a:r>
            <a:r>
              <a:rPr lang="en-US" sz="2800" dirty="0" smtClean="0">
                <a:solidFill>
                  <a:prstClr val="black">
                    <a:lumMod val="50000"/>
                    <a:lumOff val="50000"/>
                  </a:prstClr>
                </a:solidFill>
                <a:latin typeface="+mn-lt"/>
                <a:ea typeface="+mn-ea"/>
                <a:cs typeface="+mn-cs"/>
              </a:rPr>
              <a:t>DNA:  Employee Engagement &amp; Behaviors</a:t>
            </a:r>
            <a:endParaRPr lang="en-US" dirty="0">
              <a:latin typeface="+mn-lt"/>
            </a:endParaRPr>
          </a:p>
        </p:txBody>
      </p:sp>
      <p:pic>
        <p:nvPicPr>
          <p:cNvPr id="16" name="Picture 15" descr="logo_TM"/>
          <p:cNvPicPr/>
          <p:nvPr/>
        </p:nvPicPr>
        <p:blipFill>
          <a:blip r:embed="rId5" cstate="print"/>
          <a:srcRect/>
          <a:stretch>
            <a:fillRect/>
          </a:stretch>
        </p:blipFill>
        <p:spPr bwMode="auto">
          <a:xfrm>
            <a:off x="7010400" y="304800"/>
            <a:ext cx="1524000" cy="352425"/>
          </a:xfrm>
          <a:prstGeom prst="rect">
            <a:avLst/>
          </a:prstGeom>
          <a:noFill/>
          <a:ln w="9525">
            <a:noFill/>
            <a:miter lim="800000"/>
            <a:headEnd/>
            <a:tailEnd/>
          </a:ln>
        </p:spPr>
      </p:pic>
      <p:sp>
        <p:nvSpPr>
          <p:cNvPr id="10" name="Rectangle 9"/>
          <p:cNvSpPr/>
          <p:nvPr/>
        </p:nvSpPr>
        <p:spPr>
          <a:xfrm>
            <a:off x="609600" y="2057400"/>
            <a:ext cx="7772400" cy="4401205"/>
          </a:xfrm>
          <a:prstGeom prst="rect">
            <a:avLst/>
          </a:prstGeom>
        </p:spPr>
        <p:txBody>
          <a:bodyPr wrap="square">
            <a:spAutoFit/>
          </a:bodyPr>
          <a:lstStyle/>
          <a:p>
            <a:pPr marL="228600" lvl="0" indent="-228600" algn="l">
              <a:buFont typeface="+mj-lt"/>
              <a:buAutoNum type="arabicPeriod"/>
            </a:pPr>
            <a:r>
              <a:rPr lang="en-US" sz="2000" dirty="0" smtClean="0">
                <a:latin typeface="Calibri"/>
                <a:cs typeface="Calibri"/>
              </a:rPr>
              <a:t>   Clarity </a:t>
            </a:r>
            <a:r>
              <a:rPr lang="en-US" sz="2000" dirty="0">
                <a:latin typeface="Calibri"/>
                <a:cs typeface="Calibri"/>
              </a:rPr>
              <a:t>of </a:t>
            </a:r>
            <a:r>
              <a:rPr lang="en-US" sz="2000" dirty="0" smtClean="0">
                <a:latin typeface="Calibri"/>
                <a:cs typeface="Calibri"/>
              </a:rPr>
              <a:t>Direction</a:t>
            </a:r>
            <a:endParaRPr lang="en-US" sz="2000" dirty="0">
              <a:latin typeface="Calibri"/>
              <a:cs typeface="Calibri"/>
            </a:endParaRPr>
          </a:p>
          <a:p>
            <a:pPr marL="228600" lvl="0" indent="-228600" algn="l">
              <a:buFont typeface="+mj-lt"/>
              <a:buAutoNum type="arabicPeriod"/>
            </a:pPr>
            <a:r>
              <a:rPr lang="en-US" sz="2000" dirty="0" smtClean="0">
                <a:latin typeface="Calibri"/>
                <a:cs typeface="Calibri"/>
              </a:rPr>
              <a:t>   Management Effectiveness</a:t>
            </a:r>
            <a:endParaRPr lang="en-US" sz="2000" dirty="0">
              <a:latin typeface="Calibri"/>
              <a:cs typeface="Calibri"/>
            </a:endParaRPr>
          </a:p>
          <a:p>
            <a:pPr marL="228600" lvl="0" indent="-228600" algn="l">
              <a:buFont typeface="+mj-lt"/>
              <a:buAutoNum type="arabicPeriod"/>
            </a:pPr>
            <a:r>
              <a:rPr lang="en-US" sz="2000" dirty="0" smtClean="0">
                <a:latin typeface="Calibri"/>
                <a:cs typeface="Calibri"/>
              </a:rPr>
              <a:t>   Employee Empowerment</a:t>
            </a:r>
            <a:endParaRPr lang="en-US" sz="2000" dirty="0">
              <a:latin typeface="Calibri"/>
              <a:cs typeface="Calibri"/>
            </a:endParaRPr>
          </a:p>
          <a:p>
            <a:pPr marL="228600" lvl="0" indent="-228600" algn="l">
              <a:buFont typeface="+mj-lt"/>
              <a:buAutoNum type="arabicPeriod"/>
            </a:pPr>
            <a:r>
              <a:rPr lang="en-US" sz="2000" dirty="0" smtClean="0">
                <a:latin typeface="Calibri"/>
                <a:cs typeface="Calibri"/>
              </a:rPr>
              <a:t>   Pride </a:t>
            </a:r>
            <a:r>
              <a:rPr lang="en-US" sz="2000" dirty="0">
                <a:latin typeface="Calibri"/>
                <a:cs typeface="Calibri"/>
              </a:rPr>
              <a:t>in </a:t>
            </a:r>
            <a:r>
              <a:rPr lang="en-US" sz="2000" dirty="0" smtClean="0">
                <a:latin typeface="Calibri"/>
                <a:cs typeface="Calibri"/>
              </a:rPr>
              <a:t>Company</a:t>
            </a:r>
            <a:endParaRPr lang="en-US" sz="2000" dirty="0">
              <a:latin typeface="Calibri"/>
              <a:cs typeface="Calibri"/>
            </a:endParaRPr>
          </a:p>
          <a:p>
            <a:pPr marL="228600" lvl="0" indent="-228600" algn="l">
              <a:buFont typeface="+mj-lt"/>
              <a:buAutoNum type="arabicPeriod"/>
            </a:pPr>
            <a:r>
              <a:rPr lang="en-US" sz="2000" dirty="0" smtClean="0">
                <a:latin typeface="Calibri"/>
                <a:cs typeface="Calibri"/>
              </a:rPr>
              <a:t>   Continuous Improvement</a:t>
            </a:r>
            <a:endParaRPr lang="en-US" sz="2000" dirty="0">
              <a:latin typeface="Calibri"/>
              <a:cs typeface="Calibri"/>
            </a:endParaRPr>
          </a:p>
          <a:p>
            <a:pPr marL="228600" lvl="0" indent="-228600" algn="l">
              <a:buFont typeface="+mj-lt"/>
              <a:buAutoNum type="arabicPeriod"/>
            </a:pPr>
            <a:r>
              <a:rPr lang="en-US" sz="2000" dirty="0" smtClean="0">
                <a:latin typeface="Calibri"/>
                <a:cs typeface="Calibri"/>
              </a:rPr>
              <a:t>   Collaborative </a:t>
            </a:r>
            <a:r>
              <a:rPr lang="en-US" sz="2000" dirty="0">
                <a:latin typeface="Calibri"/>
                <a:cs typeface="Calibri"/>
              </a:rPr>
              <a:t>Environment or </a:t>
            </a:r>
            <a:r>
              <a:rPr lang="en-US" sz="2000" dirty="0" smtClean="0">
                <a:latin typeface="Calibri"/>
                <a:cs typeface="Calibri"/>
              </a:rPr>
              <a:t>Teamwork</a:t>
            </a:r>
            <a:endParaRPr lang="en-US" sz="2000" dirty="0">
              <a:latin typeface="Calibri"/>
              <a:cs typeface="Calibri"/>
            </a:endParaRPr>
          </a:p>
          <a:p>
            <a:pPr marL="228600" lvl="0" indent="-228600" algn="l">
              <a:buFont typeface="+mj-lt"/>
              <a:buAutoNum type="arabicPeriod"/>
            </a:pPr>
            <a:r>
              <a:rPr lang="en-US" sz="2000" dirty="0" smtClean="0">
                <a:latin typeface="Calibri"/>
                <a:cs typeface="Calibri"/>
              </a:rPr>
              <a:t>   Recognition </a:t>
            </a:r>
            <a:r>
              <a:rPr lang="en-US" sz="2000" dirty="0">
                <a:latin typeface="Calibri"/>
                <a:cs typeface="Calibri"/>
              </a:rPr>
              <a:t>and </a:t>
            </a:r>
            <a:r>
              <a:rPr lang="en-US" sz="2000" dirty="0" smtClean="0">
                <a:latin typeface="Calibri"/>
                <a:cs typeface="Calibri"/>
              </a:rPr>
              <a:t>Reward</a:t>
            </a:r>
            <a:endParaRPr lang="en-US" sz="2000" dirty="0">
              <a:latin typeface="Calibri"/>
              <a:cs typeface="Calibri"/>
            </a:endParaRPr>
          </a:p>
          <a:p>
            <a:pPr marL="228600" lvl="0" indent="-228600" algn="l">
              <a:buFont typeface="+mj-lt"/>
              <a:buAutoNum type="arabicPeriod"/>
            </a:pPr>
            <a:r>
              <a:rPr lang="en-US" sz="2000" dirty="0" smtClean="0">
                <a:latin typeface="Calibri"/>
                <a:cs typeface="Calibri"/>
              </a:rPr>
              <a:t>   Open </a:t>
            </a:r>
            <a:r>
              <a:rPr lang="en-US" sz="2000" dirty="0">
                <a:latin typeface="Calibri"/>
                <a:cs typeface="Calibri"/>
              </a:rPr>
              <a:t>Ended </a:t>
            </a:r>
            <a:r>
              <a:rPr lang="en-US" sz="2000" dirty="0" smtClean="0">
                <a:latin typeface="Calibri"/>
                <a:cs typeface="Calibri"/>
              </a:rPr>
              <a:t>Questions</a:t>
            </a:r>
            <a:endParaRPr lang="en-US" sz="2000" dirty="0">
              <a:latin typeface="Calibri"/>
              <a:cs typeface="Calibri"/>
            </a:endParaRPr>
          </a:p>
          <a:p>
            <a:pPr marL="228600" lvl="0" indent="-228600" algn="l">
              <a:buFont typeface="+mj-lt"/>
              <a:buAutoNum type="arabicPeriod"/>
            </a:pPr>
            <a:r>
              <a:rPr lang="en-US" sz="2000" dirty="0" smtClean="0">
                <a:latin typeface="Calibri"/>
                <a:cs typeface="Calibri"/>
              </a:rPr>
              <a:t>   Overall</a:t>
            </a:r>
            <a:endParaRPr lang="en-US" sz="2000" dirty="0">
              <a:latin typeface="Calibri"/>
              <a:cs typeface="Calibri"/>
            </a:endParaRPr>
          </a:p>
          <a:p>
            <a:pPr marL="228600" lvl="0" indent="-228600" algn="l">
              <a:buFont typeface="+mj-lt"/>
              <a:buAutoNum type="arabicPeriod"/>
            </a:pPr>
            <a:r>
              <a:rPr lang="en-US" sz="2000" dirty="0" smtClean="0">
                <a:latin typeface="Calibri"/>
                <a:cs typeface="Calibri"/>
              </a:rPr>
              <a:t>  Index </a:t>
            </a:r>
            <a:r>
              <a:rPr lang="en-US" sz="2000" dirty="0">
                <a:latin typeface="Calibri"/>
                <a:cs typeface="Calibri"/>
              </a:rPr>
              <a:t>Categories (Comprised of questions from primary categories</a:t>
            </a:r>
            <a:r>
              <a:rPr lang="en-US" sz="2000" dirty="0" smtClean="0">
                <a:latin typeface="Calibri"/>
                <a:cs typeface="Calibri"/>
              </a:rPr>
              <a:t>)</a:t>
            </a:r>
            <a:endParaRPr lang="en-US" sz="2000" dirty="0">
              <a:latin typeface="Calibri"/>
              <a:cs typeface="Calibri"/>
            </a:endParaRPr>
          </a:p>
          <a:p>
            <a:pPr marL="1257300" lvl="2" indent="-342900" algn="l">
              <a:buFont typeface="Arial"/>
              <a:buChar char="•"/>
            </a:pPr>
            <a:r>
              <a:rPr lang="en-US" sz="2000" dirty="0" smtClean="0">
                <a:latin typeface="Calibri"/>
                <a:cs typeface="Calibri"/>
              </a:rPr>
              <a:t>Leadership </a:t>
            </a:r>
            <a:r>
              <a:rPr lang="en-US" sz="2000" dirty="0">
                <a:latin typeface="Calibri"/>
                <a:cs typeface="Calibri"/>
              </a:rPr>
              <a:t>Index </a:t>
            </a:r>
          </a:p>
          <a:p>
            <a:pPr marL="1257300" lvl="2" indent="-342900" algn="l">
              <a:buFont typeface="Arial"/>
              <a:buChar char="•"/>
            </a:pPr>
            <a:r>
              <a:rPr lang="en-US" sz="2000" dirty="0">
                <a:latin typeface="Calibri"/>
                <a:cs typeface="Calibri"/>
              </a:rPr>
              <a:t>Communication Index </a:t>
            </a:r>
          </a:p>
          <a:p>
            <a:pPr marL="1257300" lvl="2" indent="-342900" algn="l">
              <a:buFont typeface="Arial"/>
              <a:buChar char="•"/>
            </a:pPr>
            <a:r>
              <a:rPr lang="en-US" sz="2000" dirty="0">
                <a:latin typeface="Calibri"/>
                <a:cs typeface="Calibri"/>
              </a:rPr>
              <a:t>Engagement Index </a:t>
            </a:r>
          </a:p>
          <a:p>
            <a:pPr marL="1257300" lvl="2" indent="-342900" algn="l">
              <a:buFont typeface="Arial"/>
              <a:buChar char="•"/>
            </a:pPr>
            <a:r>
              <a:rPr lang="en-US" sz="2000" dirty="0">
                <a:latin typeface="Calibri"/>
                <a:cs typeface="Calibri"/>
              </a:rPr>
              <a:t>Inclusion Index</a:t>
            </a:r>
          </a:p>
        </p:txBody>
      </p:sp>
      <p:pic>
        <p:nvPicPr>
          <p:cNvPr id="14" name="Picture 13" descr="Screen Shot 2014-12-10 at 9.26.4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1828800"/>
            <a:ext cx="3886200" cy="1825383"/>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411101901"/>
              </p:ext>
            </p:extLst>
          </p:nvPr>
        </p:nvGraphicFramePr>
        <p:xfrm>
          <a:off x="5105400" y="4191000"/>
          <a:ext cx="3883891" cy="2154091"/>
        </p:xfrm>
        <a:graphic>
          <a:graphicData uri="http://schemas.openxmlformats.org/presentationml/2006/ole">
            <mc:AlternateContent xmlns:mc="http://schemas.openxmlformats.org/markup-compatibility/2006">
              <mc:Choice xmlns:v="urn:schemas-microsoft-com:vml" Requires="v">
                <p:oleObj spid="_x0000_s1053" name="Document" r:id="rId8" imgW="6045200" imgH="3352800" progId="Word.Document.12">
                  <p:embed/>
                </p:oleObj>
              </mc:Choice>
              <mc:Fallback>
                <p:oleObj name="Document" r:id="rId8" imgW="6045200" imgH="3352800" progId="Word.Document.12">
                  <p:embed/>
                  <p:pic>
                    <p:nvPicPr>
                      <p:cNvPr id="0" name=""/>
                      <p:cNvPicPr/>
                      <p:nvPr/>
                    </p:nvPicPr>
                    <p:blipFill>
                      <a:blip r:embed="rId9"/>
                      <a:stretch>
                        <a:fillRect/>
                      </a:stretch>
                    </p:blipFill>
                    <p:spPr>
                      <a:xfrm>
                        <a:off x="5105400" y="4191000"/>
                        <a:ext cx="3883891" cy="2154091"/>
                      </a:xfrm>
                      <a:prstGeom prst="rect">
                        <a:avLst/>
                      </a:prstGeom>
                    </p:spPr>
                  </p:pic>
                </p:oleObj>
              </mc:Fallback>
            </mc:AlternateContent>
          </a:graphicData>
        </a:graphic>
      </p:graphicFrame>
    </p:spTree>
    <p:extLst>
      <p:ext uri="{BB962C8B-B14F-4D97-AF65-F5344CB8AC3E}">
        <p14:creationId xmlns:p14="http://schemas.microsoft.com/office/powerpoint/2010/main" val="79980128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572000" y="1295400"/>
            <a:ext cx="4114800" cy="2185416"/>
          </a:xfrm>
          <a:prstGeom prst="rect">
            <a:avLst/>
          </a:prstGeom>
          <a:noFill/>
        </p:spPr>
        <p:txBody>
          <a:bodyPr wrap="square" rtlCol="0" anchor="ctr">
            <a:normAutofit fontScale="92500" lnSpcReduction="20000"/>
          </a:bodyPr>
          <a:lstStyle/>
          <a:p>
            <a:r>
              <a:rPr lang="en-US" sz="2000" dirty="0" smtClean="0">
                <a:solidFill>
                  <a:prstClr val="black">
                    <a:lumMod val="65000"/>
                    <a:lumOff val="35000"/>
                  </a:prstClr>
                </a:solidFill>
              </a:rPr>
              <a:t>Looking at the overall Culture at every hotel and across every department will provide insights on what is important and where ‘key’ areas need to be fixed.  Combing this information with Posadas internal information will provide even more insights as to ‘why’ things are not working or where to fix needed areas.</a:t>
            </a:r>
          </a:p>
          <a:p>
            <a:r>
              <a:rPr lang="en-US" sz="2000" dirty="0" smtClean="0">
                <a:solidFill>
                  <a:prstClr val="black">
                    <a:lumMod val="65000"/>
                    <a:lumOff val="35000"/>
                  </a:prstClr>
                </a:solidFill>
              </a:rPr>
              <a:t> </a:t>
            </a:r>
            <a:endParaRPr lang="en-US" sz="2000" dirty="0">
              <a:solidFill>
                <a:prstClr val="black">
                  <a:lumMod val="75000"/>
                  <a:lumOff val="25000"/>
                </a:prstClr>
              </a:solidFill>
            </a:endParaRPr>
          </a:p>
        </p:txBody>
      </p:sp>
      <p:sp>
        <p:nvSpPr>
          <p:cNvPr id="20" name="Right Arrow 19"/>
          <p:cNvSpPr/>
          <p:nvPr/>
        </p:nvSpPr>
        <p:spPr>
          <a:xfrm>
            <a:off x="3352800" y="2105540"/>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ight Arrow 20"/>
          <p:cNvSpPr/>
          <p:nvPr/>
        </p:nvSpPr>
        <p:spPr>
          <a:xfrm>
            <a:off x="3352800" y="4730216"/>
            <a:ext cx="1053515" cy="490290"/>
          </a:xfrm>
          <a:prstGeom prst="righ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8"/>
          <p:cNvSpPr>
            <a:spLocks noGrp="1"/>
          </p:cNvSpPr>
          <p:nvPr>
            <p:ph type="title"/>
          </p:nvPr>
        </p:nvSpPr>
        <p:spPr>
          <a:xfrm>
            <a:off x="434622" y="76200"/>
            <a:ext cx="6651978" cy="734291"/>
          </a:xfrm>
        </p:spPr>
        <p:txBody>
          <a:bodyPr anchor="b">
            <a:normAutofit fontScale="90000"/>
          </a:bodyPr>
          <a:lstStyle/>
          <a:p>
            <a:pPr lvl="0">
              <a:spcBef>
                <a:spcPts val="0"/>
              </a:spcBef>
            </a:pPr>
            <a:r>
              <a:rPr lang="en-US" b="1" dirty="0" smtClean="0">
                <a:solidFill>
                  <a:prstClr val="white"/>
                </a:solidFill>
                <a:ea typeface="+mn-ea"/>
                <a:cs typeface="+mn-cs"/>
              </a:rPr>
              <a:t>Culture &amp; Engagement</a:t>
            </a:r>
            <a:endParaRPr lang="en-US" dirty="0"/>
          </a:p>
        </p:txBody>
      </p:sp>
      <p:pic>
        <p:nvPicPr>
          <p:cNvPr id="12" name="Picture 11" descr="Screen Shot 2012-11-12 at 8.54.0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524000"/>
            <a:ext cx="2979156" cy="2057400"/>
          </a:xfrm>
          <a:prstGeom prst="rect">
            <a:avLst/>
          </a:prstGeom>
        </p:spPr>
      </p:pic>
      <p:pic>
        <p:nvPicPr>
          <p:cNvPr id="13" name="Picture 12" descr="Screen Shot 2012-11-12 at 8.58.34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3886201"/>
            <a:ext cx="2363732" cy="1600200"/>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3318420979"/>
              </p:ext>
            </p:extLst>
          </p:nvPr>
        </p:nvGraphicFramePr>
        <p:xfrm>
          <a:off x="3048000" y="4114800"/>
          <a:ext cx="4038600" cy="2318612"/>
        </p:xfrm>
        <a:graphic>
          <a:graphicData uri="http://schemas.openxmlformats.org/presentationml/2006/ole">
            <mc:AlternateContent xmlns:mc="http://schemas.openxmlformats.org/markup-compatibility/2006">
              <mc:Choice xmlns:v="urn:schemas-microsoft-com:vml" Requires="v">
                <p:oleObj spid="_x0000_s3097" name="Document" r:id="rId9" imgW="6083300" imgH="3492500" progId="Word.Document.12">
                  <p:embed/>
                </p:oleObj>
              </mc:Choice>
              <mc:Fallback>
                <p:oleObj name="Document" r:id="rId9" imgW="6083300" imgH="3492500" progId="Word.Document.12">
                  <p:embed/>
                  <p:pic>
                    <p:nvPicPr>
                      <p:cNvPr id="0" name=""/>
                      <p:cNvPicPr/>
                      <p:nvPr/>
                    </p:nvPicPr>
                    <p:blipFill>
                      <a:blip r:embed="rId10"/>
                      <a:stretch>
                        <a:fillRect/>
                      </a:stretch>
                    </p:blipFill>
                    <p:spPr>
                      <a:xfrm>
                        <a:off x="3048000" y="4114800"/>
                        <a:ext cx="4038600" cy="2318612"/>
                      </a:xfrm>
                      <a:prstGeom prst="rect">
                        <a:avLst/>
                      </a:prstGeom>
                    </p:spPr>
                  </p:pic>
                </p:oleObj>
              </mc:Fallback>
            </mc:AlternateContent>
          </a:graphicData>
        </a:graphic>
      </p:graphicFrame>
      <p:pic>
        <p:nvPicPr>
          <p:cNvPr id="15" name="Picture 14" descr="Screen Shot 2012-11-12 at 9.01.47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9200" y="3429000"/>
            <a:ext cx="3821373" cy="2133600"/>
          </a:xfrm>
          <a:prstGeom prst="rect">
            <a:avLst/>
          </a:prstGeom>
        </p:spPr>
      </p:pic>
    </p:spTree>
    <p:custDataLst>
      <p:tags r:id="rId2"/>
    </p:custDataLst>
    <p:extLst>
      <p:ext uri="{BB962C8B-B14F-4D97-AF65-F5344CB8AC3E}">
        <p14:creationId xmlns:p14="http://schemas.microsoft.com/office/powerpoint/2010/main" val="270633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14745" y="1905000"/>
            <a:ext cx="184731" cy="461665"/>
          </a:xfrm>
          <a:prstGeom prst="rect">
            <a:avLst/>
          </a:prstGeom>
          <a:noFill/>
          <a:ln w="9525">
            <a:noFill/>
            <a:miter lim="800000"/>
            <a:headEnd/>
            <a:tailEnd/>
          </a:ln>
        </p:spPr>
        <p:txBody>
          <a:bodyPr wrap="none">
            <a:spAutoFit/>
          </a:bodyPr>
          <a:lstStyle/>
          <a:p>
            <a:endParaRPr lang="en-US" dirty="0">
              <a:latin typeface="Calibri" pitchFamily="34" charset="0"/>
            </a:endParaRPr>
          </a:p>
        </p:txBody>
      </p:sp>
      <p:sp>
        <p:nvSpPr>
          <p:cNvPr id="80900" name="Rectangle 4"/>
          <p:cNvSpPr>
            <a:spLocks noChangeArrowheads="1"/>
          </p:cNvSpPr>
          <p:nvPr/>
        </p:nvSpPr>
        <p:spPr bwMode="auto">
          <a:xfrm>
            <a:off x="1241090" y="3200400"/>
            <a:ext cx="184731" cy="461665"/>
          </a:xfrm>
          <a:prstGeom prst="rect">
            <a:avLst/>
          </a:prstGeom>
          <a:noFill/>
          <a:ln w="9525">
            <a:noFill/>
            <a:miter lim="800000"/>
            <a:headEnd/>
            <a:tailEnd/>
          </a:ln>
        </p:spPr>
        <p:txBody>
          <a:bodyPr wrap="none">
            <a:spAutoFit/>
          </a:bodyPr>
          <a:lstStyle/>
          <a:p>
            <a:pPr eaLnBrk="0" fontAlgn="b" hangingPunct="0"/>
            <a:endParaRPr lang="en-US" dirty="0">
              <a:latin typeface="Calibri" pitchFamily="34" charset="0"/>
            </a:endParaRPr>
          </a:p>
        </p:txBody>
      </p:sp>
      <p:pic>
        <p:nvPicPr>
          <p:cNvPr id="3" name="Picture 2" descr="Thank-You-on-chalkbo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33583" cy="6858000"/>
          </a:xfrm>
          <a:prstGeom prst="rect">
            <a:avLst/>
          </a:prstGeom>
        </p:spPr>
      </p:pic>
    </p:spTree>
    <p:extLst>
      <p:ext uri="{BB962C8B-B14F-4D97-AF65-F5344CB8AC3E}">
        <p14:creationId xmlns:p14="http://schemas.microsoft.com/office/powerpoint/2010/main" val="249947516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990600"/>
            <a:ext cx="8229600" cy="45720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PeopleBest</a:t>
            </a:r>
            <a:r>
              <a:rPr lang="en-US" sz="2800" dirty="0" smtClean="0">
                <a:solidFill>
                  <a:prstClr val="black"/>
                </a:solidFill>
                <a:latin typeface="+mn-lt"/>
                <a:ea typeface="+mn-ea"/>
                <a:cs typeface="+mn-cs"/>
              </a:rPr>
              <a:t> </a:t>
            </a:r>
            <a:r>
              <a:rPr lang="en-US" sz="2800" dirty="0" smtClean="0">
                <a:solidFill>
                  <a:prstClr val="black">
                    <a:lumMod val="50000"/>
                    <a:lumOff val="50000"/>
                  </a:prstClr>
                </a:solidFill>
                <a:latin typeface="+mn-lt"/>
                <a:ea typeface="+mn-ea"/>
                <a:cs typeface="+mn-cs"/>
              </a:rPr>
              <a:t>‘cracks the DNA’ of FIT inside people, teams and companies.  This enables leaders to know exactly who will succeed inside their role.</a:t>
            </a:r>
            <a:br>
              <a:rPr lang="en-US" sz="2800" dirty="0" smtClean="0">
                <a:solidFill>
                  <a:prstClr val="black">
                    <a:lumMod val="50000"/>
                    <a:lumOff val="50000"/>
                  </a:prstClr>
                </a:solidFill>
                <a:latin typeface="+mn-lt"/>
                <a:ea typeface="+mn-ea"/>
                <a:cs typeface="+mn-cs"/>
              </a:rPr>
            </a:br>
            <a:r>
              <a:rPr lang="en-US" sz="2800" dirty="0">
                <a:solidFill>
                  <a:prstClr val="black">
                    <a:lumMod val="50000"/>
                    <a:lumOff val="50000"/>
                  </a:prstClr>
                </a:solidFill>
                <a:latin typeface="+mn-lt"/>
                <a:ea typeface="+mn-ea"/>
                <a:cs typeface="+mn-cs"/>
              </a:rPr>
              <a:t/>
            </a:r>
            <a:br>
              <a:rPr lang="en-US" sz="2800" dirty="0">
                <a:solidFill>
                  <a:prstClr val="black">
                    <a:lumMod val="50000"/>
                    <a:lumOff val="50000"/>
                  </a:prstClr>
                </a:solidFill>
                <a:latin typeface="+mn-lt"/>
                <a:ea typeface="+mn-ea"/>
                <a:cs typeface="+mn-cs"/>
              </a:rPr>
            </a:br>
            <a:r>
              <a:rPr lang="en-US" sz="2800" b="1" dirty="0" smtClean="0">
                <a:solidFill>
                  <a:prstClr val="black">
                    <a:lumMod val="85000"/>
                    <a:lumOff val="15000"/>
                  </a:prstClr>
                </a:solidFill>
              </a:rPr>
              <a:t>We </a:t>
            </a:r>
            <a:r>
              <a:rPr lang="en-US" sz="2800" dirty="0" smtClean="0">
                <a:solidFill>
                  <a:prstClr val="black">
                    <a:lumMod val="50000"/>
                    <a:lumOff val="50000"/>
                  </a:prstClr>
                </a:solidFill>
              </a:rPr>
              <a:t>analyze a particular job by combing success in any role using actual employees in the job now.  We then combine this </a:t>
            </a:r>
            <a:r>
              <a:rPr lang="en-US" sz="2800" u="sng" dirty="0" smtClean="0">
                <a:solidFill>
                  <a:prstClr val="black">
                    <a:lumMod val="50000"/>
                    <a:lumOff val="50000"/>
                  </a:prstClr>
                </a:solidFill>
              </a:rPr>
              <a:t>DNA</a:t>
            </a:r>
            <a:r>
              <a:rPr lang="en-US" sz="2800" dirty="0" smtClean="0">
                <a:solidFill>
                  <a:prstClr val="black">
                    <a:lumMod val="50000"/>
                    <a:lumOff val="50000"/>
                  </a:prstClr>
                </a:solidFill>
              </a:rPr>
              <a:t> with our clients </a:t>
            </a:r>
            <a:r>
              <a:rPr lang="en-US" sz="2800" u="sng" dirty="0">
                <a:solidFill>
                  <a:prstClr val="black">
                    <a:lumMod val="50000"/>
                    <a:lumOff val="50000"/>
                  </a:prstClr>
                </a:solidFill>
              </a:rPr>
              <a:t>A</a:t>
            </a:r>
            <a:r>
              <a:rPr lang="en-US" sz="2800" u="sng" dirty="0" smtClean="0">
                <a:solidFill>
                  <a:prstClr val="black">
                    <a:lumMod val="50000"/>
                    <a:lumOff val="50000"/>
                  </a:prstClr>
                </a:solidFill>
              </a:rPr>
              <a:t>nalytics</a:t>
            </a:r>
            <a:r>
              <a:rPr lang="en-US" sz="2800" dirty="0" smtClean="0">
                <a:solidFill>
                  <a:prstClr val="black">
                    <a:lumMod val="50000"/>
                    <a:lumOff val="50000"/>
                  </a:prstClr>
                </a:solidFill>
              </a:rPr>
              <a:t> to build the absolute best hiring and culture profiles, beyond anyone else in our field, to ensure our clients uniqueness and absolute success!</a:t>
            </a:r>
            <a:endParaRPr lang="en-US" sz="2800" dirty="0">
              <a:latin typeface="+mn-lt"/>
            </a:endParaRPr>
          </a:p>
        </p:txBody>
      </p:sp>
      <p:pic>
        <p:nvPicPr>
          <p:cNvPr id="15" name="Picture 14" descr="logo_TM"/>
          <p:cNvPicPr/>
          <p:nvPr/>
        </p:nvPicPr>
        <p:blipFill>
          <a:blip r:embed="rId3" cstate="print"/>
          <a:srcRect/>
          <a:stretch>
            <a:fillRect/>
          </a:stretch>
        </p:blipFill>
        <p:spPr bwMode="auto">
          <a:xfrm>
            <a:off x="7010400" y="304800"/>
            <a:ext cx="1524000" cy="352425"/>
          </a:xfrm>
          <a:prstGeom prst="rect">
            <a:avLst/>
          </a:prstGeom>
          <a:noFill/>
          <a:ln w="9525">
            <a:noFill/>
            <a:miter lim="800000"/>
            <a:headEnd/>
            <a:tailEnd/>
          </a:ln>
        </p:spPr>
      </p:pic>
    </p:spTree>
    <p:extLst>
      <p:ext uri="{BB962C8B-B14F-4D97-AF65-F5344CB8AC3E}">
        <p14:creationId xmlns:p14="http://schemas.microsoft.com/office/powerpoint/2010/main" val="162091852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762000" y="1066800"/>
            <a:ext cx="7924800" cy="707886"/>
          </a:xfrm>
          <a:prstGeom prst="rect">
            <a:avLst/>
          </a:prstGeom>
          <a:noFill/>
        </p:spPr>
        <p:txBody>
          <a:bodyPr wrap="square" rtlCol="0">
            <a:normAutofit fontScale="77500" lnSpcReduction="20000"/>
          </a:bodyPr>
          <a:lstStyle/>
          <a:p>
            <a:r>
              <a:rPr lang="en-US" sz="4000" b="1" dirty="0" smtClean="0">
                <a:solidFill>
                  <a:schemeClr val="tx1">
                    <a:lumMod val="85000"/>
                    <a:lumOff val="15000"/>
                  </a:schemeClr>
                </a:solidFill>
                <a:latin typeface="+mj-lt"/>
              </a:rPr>
              <a:t>How </a:t>
            </a:r>
            <a:r>
              <a:rPr lang="en-US" sz="4000" dirty="0" smtClean="0">
                <a:solidFill>
                  <a:schemeClr val="tx1">
                    <a:lumMod val="50000"/>
                    <a:lumOff val="50000"/>
                  </a:schemeClr>
                </a:solidFill>
                <a:latin typeface="+mj-lt"/>
              </a:rPr>
              <a:t>to Build Great ‘FIT’ inside Your Company!</a:t>
            </a:r>
            <a:endParaRPr lang="en-US" sz="4000" dirty="0">
              <a:solidFill>
                <a:schemeClr val="tx1">
                  <a:lumMod val="50000"/>
                  <a:lumOff val="50000"/>
                </a:schemeClr>
              </a:solidFill>
              <a:latin typeface="+mj-lt"/>
              <a:cs typeface="Arial" pitchFamily="34" charset="0"/>
            </a:endParaRPr>
          </a:p>
        </p:txBody>
      </p:sp>
      <p:cxnSp>
        <p:nvCxnSpPr>
          <p:cNvPr id="9" name="Straight Connector 8"/>
          <p:cNvCxnSpPr/>
          <p:nvPr/>
        </p:nvCxnSpPr>
        <p:spPr>
          <a:xfrm>
            <a:off x="2057400" y="36226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4400" y="5791200"/>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We have answers for every step of how we can help you!</a:t>
            </a:r>
            <a:endParaRPr lang="en-US" sz="2000" b="1" dirty="0">
              <a:solidFill>
                <a:schemeClr val="tx1">
                  <a:lumMod val="75000"/>
                  <a:lumOff val="25000"/>
                </a:schemeClr>
              </a:solidFill>
            </a:endParaRPr>
          </a:p>
        </p:txBody>
      </p:sp>
      <p:grpSp>
        <p:nvGrpSpPr>
          <p:cNvPr id="11" name="Group 10"/>
          <p:cNvGrpSpPr/>
          <p:nvPr/>
        </p:nvGrpSpPr>
        <p:grpSpPr>
          <a:xfrm>
            <a:off x="914400" y="2243256"/>
            <a:ext cx="2057400" cy="2708434"/>
            <a:chOff x="762000" y="1557456"/>
            <a:chExt cx="2057400" cy="2708434"/>
          </a:xfrm>
        </p:grpSpPr>
        <p:sp>
          <p:nvSpPr>
            <p:cNvPr id="12" name="Oval 11"/>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TextBox 12"/>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5" name="TextBox 14"/>
            <p:cNvSpPr txBox="1"/>
            <p:nvPr/>
          </p:nvSpPr>
          <p:spPr>
            <a:xfrm>
              <a:off x="823416" y="2666898"/>
              <a:ext cx="1931160" cy="838302"/>
            </a:xfrm>
            <a:prstGeom prst="rect">
              <a:avLst/>
            </a:prstGeom>
            <a:noFill/>
          </p:spPr>
          <p:txBody>
            <a:bodyPr wrap="square" rtlCol="0">
              <a:normAutofit fontScale="92500" lnSpcReduction="10000"/>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What we have done for </a:t>
              </a:r>
              <a:r>
                <a:rPr lang="en-US" sz="2400" b="1" spc="60" dirty="0">
                  <a:solidFill>
                    <a:schemeClr val="bg1"/>
                  </a:solidFill>
                  <a:effectLst>
                    <a:outerShdw blurRad="50800" dist="25400" dir="5400000" algn="t" rotWithShape="0">
                      <a:prstClr val="black">
                        <a:alpha val="15000"/>
                      </a:prstClr>
                    </a:outerShdw>
                  </a:effectLst>
                </a:rPr>
                <a:t>o</a:t>
              </a:r>
              <a:r>
                <a:rPr lang="en-US" sz="2400" b="1" spc="60" dirty="0" smtClean="0">
                  <a:solidFill>
                    <a:schemeClr val="bg1"/>
                  </a:solidFill>
                  <a:effectLst>
                    <a:outerShdw blurRad="50800" dist="25400" dir="5400000" algn="t" rotWithShape="0">
                      <a:prstClr val="black">
                        <a:alpha val="15000"/>
                      </a:prstClr>
                    </a:outerShdw>
                  </a:effectLst>
                </a:rPr>
                <a:t>thers?</a:t>
              </a:r>
              <a:endParaRPr lang="en-US" sz="2400" b="1" dirty="0">
                <a:solidFill>
                  <a:schemeClr val="bg1"/>
                </a:solidFill>
                <a:effectLst>
                  <a:outerShdw blurRad="50800" dist="25400" dir="5400000" algn="t" rotWithShape="0">
                    <a:prstClr val="black">
                      <a:alpha val="15000"/>
                    </a:prstClr>
                  </a:outerShdw>
                </a:effectLst>
              </a:endParaRPr>
            </a:p>
          </p:txBody>
        </p:sp>
      </p:grpSp>
      <p:grpSp>
        <p:nvGrpSpPr>
          <p:cNvPr id="19" name="Group 18"/>
          <p:cNvGrpSpPr/>
          <p:nvPr/>
        </p:nvGrpSpPr>
        <p:grpSpPr>
          <a:xfrm>
            <a:off x="3695700" y="2277743"/>
            <a:ext cx="2057400" cy="2708434"/>
            <a:chOff x="3543300" y="1591943"/>
            <a:chExt cx="2057400" cy="2708434"/>
          </a:xfrm>
        </p:grpSpPr>
        <p:sp>
          <p:nvSpPr>
            <p:cNvPr id="20" name="Oval 19"/>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1" name="TextBox 20"/>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22" name="TextBox 21"/>
            <p:cNvSpPr txBox="1"/>
            <p:nvPr/>
          </p:nvSpPr>
          <p:spPr>
            <a:xfrm>
              <a:off x="3601872" y="2701385"/>
              <a:ext cx="1931160" cy="95621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How we do it for Clients?</a:t>
              </a:r>
              <a:endParaRPr lang="en-US" sz="2300" b="1" dirty="0">
                <a:solidFill>
                  <a:schemeClr val="bg1"/>
                </a:solidFill>
                <a:effectLst>
                  <a:outerShdw blurRad="50800" dist="25400" dir="5400000" algn="t" rotWithShape="0">
                    <a:prstClr val="black">
                      <a:alpha val="15000"/>
                    </a:prstClr>
                  </a:outerShdw>
                </a:effectLst>
              </a:endParaRPr>
            </a:p>
          </p:txBody>
        </p:sp>
        <p:sp>
          <p:nvSpPr>
            <p:cNvPr id="23" name="Oval 22"/>
            <p:cNvSpPr/>
            <p:nvPr/>
          </p:nvSpPr>
          <p:spPr>
            <a:xfrm>
              <a:off x="3733800"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477000" y="2273311"/>
            <a:ext cx="2057400" cy="2708434"/>
            <a:chOff x="6324600" y="1587511"/>
            <a:chExt cx="2057400" cy="2708434"/>
          </a:xfrm>
        </p:grpSpPr>
        <p:sp>
          <p:nvSpPr>
            <p:cNvPr id="25" name="Oval 2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6" name="TextBox 25"/>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27" name="TextBox 26"/>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What are the Results!</a:t>
              </a:r>
              <a:endParaRPr lang="en-US" sz="2300" b="1" dirty="0">
                <a:solidFill>
                  <a:schemeClr val="bg1"/>
                </a:solidFill>
                <a:effectLst>
                  <a:outerShdw blurRad="50800" dist="25400" dir="5400000" algn="t" rotWithShape="0">
                    <a:prstClr val="black">
                      <a:alpha val="15000"/>
                    </a:prstClr>
                  </a:outerShdw>
                </a:effectLst>
              </a:endParaRPr>
            </a:p>
          </p:txBody>
        </p:sp>
      </p:grpSp>
      <p:pic>
        <p:nvPicPr>
          <p:cNvPr id="29" name="Picture 28" descr="logo_TM"/>
          <p:cNvPicPr/>
          <p:nvPr/>
        </p:nvPicPr>
        <p:blipFill>
          <a:blip r:embed="rId5" cstate="print"/>
          <a:srcRect/>
          <a:stretch>
            <a:fillRect/>
          </a:stretch>
        </p:blipFill>
        <p:spPr bwMode="auto">
          <a:xfrm>
            <a:off x="6858000" y="304800"/>
            <a:ext cx="1524000" cy="352425"/>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cap="none" dirty="0" smtClean="0">
                <a:solidFill>
                  <a:prstClr val="black">
                    <a:lumMod val="85000"/>
                    <a:lumOff val="15000"/>
                  </a:prstClr>
                </a:solidFill>
                <a:ea typeface="+mn-ea"/>
                <a:cs typeface="+mn-cs"/>
              </a:rPr>
              <a:t>What</a:t>
            </a:r>
            <a:r>
              <a:rPr lang="en-US" sz="4000" cap="none" dirty="0" smtClean="0">
                <a:solidFill>
                  <a:prstClr val="black">
                    <a:lumMod val="85000"/>
                    <a:lumOff val="15000"/>
                  </a:prstClr>
                </a:solidFill>
                <a:ea typeface="+mn-ea"/>
                <a:cs typeface="+mn-cs"/>
              </a:rPr>
              <a:t> </a:t>
            </a:r>
            <a:r>
              <a:rPr lang="en-US" b="0" cap="none" dirty="0" smtClean="0">
                <a:solidFill>
                  <a:prstClr val="black">
                    <a:lumMod val="50000"/>
                    <a:lumOff val="50000"/>
                  </a:prstClr>
                </a:solidFill>
                <a:ea typeface="+mn-ea"/>
                <a:cs typeface="+mn-cs"/>
              </a:rPr>
              <a:t>we have done for others</a:t>
            </a:r>
            <a:endParaRPr lang="en-US" sz="2800" dirty="0"/>
          </a:p>
        </p:txBody>
      </p:sp>
      <p:sp>
        <p:nvSpPr>
          <p:cNvPr id="6" name="TextBox 5"/>
          <p:cNvSpPr txBox="1"/>
          <p:nvPr/>
        </p:nvSpPr>
        <p:spPr>
          <a:xfrm>
            <a:off x="1143000" y="1447800"/>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pic>
        <p:nvPicPr>
          <p:cNvPr id="8" name="Picture 7" descr="logo_TM"/>
          <p:cNvPicPr/>
          <p:nvPr/>
        </p:nvPicPr>
        <p:blipFill>
          <a:blip r:embed="rId3" cstate="print"/>
          <a:srcRect/>
          <a:stretch>
            <a:fillRect/>
          </a:stretch>
        </p:blipFill>
        <p:spPr bwMode="auto">
          <a:xfrm>
            <a:off x="6858000" y="685800"/>
            <a:ext cx="1524000" cy="3524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990600"/>
            <a:ext cx="8229600" cy="4572000"/>
          </a:xfrm>
        </p:spPr>
        <p:txBody>
          <a:bodyPr>
            <a:normAutofit/>
          </a:bodyPr>
          <a:lstStyle/>
          <a:p>
            <a:pPr lvl="0">
              <a:spcBef>
                <a:spcPts val="0"/>
              </a:spcBef>
            </a:pPr>
            <a:r>
              <a:rPr lang="en-US" sz="2800" b="1" dirty="0" smtClean="0">
                <a:solidFill>
                  <a:prstClr val="black">
                    <a:lumMod val="85000"/>
                    <a:lumOff val="15000"/>
                  </a:prstClr>
                </a:solidFill>
                <a:latin typeface="+mn-lt"/>
                <a:ea typeface="+mn-ea"/>
                <a:cs typeface="+mn-cs"/>
              </a:rPr>
              <a:t>Define</a:t>
            </a:r>
            <a:r>
              <a:rPr lang="en-US" sz="2800" dirty="0" smtClean="0">
                <a:solidFill>
                  <a:prstClr val="black"/>
                </a:solidFill>
                <a:latin typeface="+mn-lt"/>
                <a:ea typeface="+mn-ea"/>
                <a:cs typeface="+mn-cs"/>
              </a:rPr>
              <a:t> </a:t>
            </a:r>
            <a:r>
              <a:rPr lang="en-US" sz="2800" dirty="0" smtClean="0">
                <a:solidFill>
                  <a:prstClr val="black">
                    <a:lumMod val="50000"/>
                    <a:lumOff val="50000"/>
                  </a:prstClr>
                </a:solidFill>
                <a:latin typeface="+mn-lt"/>
                <a:ea typeface="+mn-ea"/>
                <a:cs typeface="+mn-cs"/>
              </a:rPr>
              <a:t>the DNA traits and success factors across Call Center employee populations that reflect success ‘FIT’ inside each role and overall culture of the company in reaching their respective goals.</a:t>
            </a:r>
            <a:br>
              <a:rPr lang="en-US" sz="2800" dirty="0" smtClean="0">
                <a:solidFill>
                  <a:prstClr val="black">
                    <a:lumMod val="50000"/>
                    <a:lumOff val="50000"/>
                  </a:prstClr>
                </a:solidFill>
                <a:latin typeface="+mn-lt"/>
                <a:ea typeface="+mn-ea"/>
                <a:cs typeface="+mn-cs"/>
              </a:rPr>
            </a:br>
            <a:r>
              <a:rPr lang="en-US" sz="2800" dirty="0" smtClean="0">
                <a:solidFill>
                  <a:prstClr val="black">
                    <a:lumMod val="50000"/>
                    <a:lumOff val="50000"/>
                  </a:prstClr>
                </a:solidFill>
                <a:latin typeface="+mn-lt"/>
                <a:ea typeface="+mn-ea"/>
                <a:cs typeface="+mn-cs"/>
              </a:rPr>
              <a:t/>
            </a:r>
            <a:br>
              <a:rPr lang="en-US" sz="2800" dirty="0" smtClean="0">
                <a:solidFill>
                  <a:prstClr val="black">
                    <a:lumMod val="50000"/>
                    <a:lumOff val="50000"/>
                  </a:prstClr>
                </a:solidFill>
                <a:latin typeface="+mn-lt"/>
                <a:ea typeface="+mn-ea"/>
                <a:cs typeface="+mn-cs"/>
              </a:rPr>
            </a:br>
            <a:r>
              <a:rPr lang="en-US" sz="2800" b="1" dirty="0" smtClean="0">
                <a:solidFill>
                  <a:prstClr val="black">
                    <a:lumMod val="85000"/>
                    <a:lumOff val="15000"/>
                  </a:prstClr>
                </a:solidFill>
              </a:rPr>
              <a:t>Provide</a:t>
            </a:r>
            <a:r>
              <a:rPr lang="en-US" sz="2800" dirty="0" smtClean="0">
                <a:solidFill>
                  <a:prstClr val="black"/>
                </a:solidFill>
              </a:rPr>
              <a:t> </a:t>
            </a:r>
            <a:r>
              <a:rPr lang="en-US" sz="2800" dirty="0" smtClean="0">
                <a:solidFill>
                  <a:prstClr val="black">
                    <a:lumMod val="50000"/>
                    <a:lumOff val="50000"/>
                  </a:prstClr>
                </a:solidFill>
              </a:rPr>
              <a:t>a set of tools that align the whole lifecycle for employees from Hiring, Engagement and Development, to ensure a perfect ‘FIT’ and ultimately happy and engaged people!</a:t>
            </a:r>
            <a:endParaRPr lang="en-US" sz="2800" dirty="0">
              <a:latin typeface="+mn-lt"/>
            </a:endParaRPr>
          </a:p>
        </p:txBody>
      </p:sp>
      <p:pic>
        <p:nvPicPr>
          <p:cNvPr id="15" name="Picture 14" descr="logo_TM"/>
          <p:cNvPicPr/>
          <p:nvPr/>
        </p:nvPicPr>
        <p:blipFill>
          <a:blip r:embed="rId3" cstate="print"/>
          <a:srcRect/>
          <a:stretch>
            <a:fillRect/>
          </a:stretch>
        </p:blipFill>
        <p:spPr bwMode="auto">
          <a:xfrm>
            <a:off x="7010400" y="304800"/>
            <a:ext cx="1524000" cy="352425"/>
          </a:xfrm>
          <a:prstGeom prst="rect">
            <a:avLst/>
          </a:prstGeom>
          <a:noFill/>
          <a:ln w="9525">
            <a:noFill/>
            <a:miter lim="800000"/>
            <a:headEnd/>
            <a:tailEnd/>
          </a:ln>
        </p:spPr>
      </p:pic>
    </p:spTree>
    <p:extLst>
      <p:ext uri="{BB962C8B-B14F-4D97-AF65-F5344CB8AC3E}">
        <p14:creationId xmlns:p14="http://schemas.microsoft.com/office/powerpoint/2010/main" val="399446266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7"/>
          <p:cNvSpPr>
            <a:spLocks noGrp="1" noChangeArrowheads="1"/>
          </p:cNvSpPr>
          <p:nvPr>
            <p:ph type="title"/>
          </p:nvPr>
        </p:nvSpPr>
        <p:spPr/>
        <p:txBody>
          <a:bodyPr/>
          <a:lstStyle/>
          <a:p>
            <a:r>
              <a:rPr lang="en-US" sz="6000" dirty="0" smtClean="0"/>
              <a:t> some clients - usa</a:t>
            </a:r>
            <a:endParaRPr lang="en-US" sz="6000" dirty="0"/>
          </a:p>
        </p:txBody>
      </p:sp>
      <p:sp>
        <p:nvSpPr>
          <p:cNvPr id="72712" name="Rectangle 8"/>
          <p:cNvSpPr>
            <a:spLocks noChangeArrowheads="1"/>
          </p:cNvSpPr>
          <p:nvPr/>
        </p:nvSpPr>
        <p:spPr bwMode="auto">
          <a:xfrm>
            <a:off x="1752600" y="1600200"/>
            <a:ext cx="6019800" cy="228600"/>
          </a:xfrm>
          <a:prstGeom prst="rect">
            <a:avLst/>
          </a:prstGeom>
          <a:solidFill>
            <a:schemeClr val="bg1"/>
          </a:solidFill>
          <a:ln w="9525">
            <a:noFill/>
            <a:miter lim="800000"/>
            <a:headEnd/>
            <a:tailEnd/>
          </a:ln>
          <a:effectLst/>
        </p:spPr>
        <p:txBody>
          <a:bodyPr wrap="none" anchor="ctr"/>
          <a:lstStyle/>
          <a:p>
            <a:endParaRPr lang="en-US" dirty="0"/>
          </a:p>
        </p:txBody>
      </p:sp>
      <p:pic>
        <p:nvPicPr>
          <p:cNvPr id="6" name="Picture 5" descr="C:\Users\JIM\Pictures\PS by OptumRx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2655626" cy="626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hdr_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5323" y="3539283"/>
            <a:ext cx="1489075" cy="3945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CPLogo_Black"/>
          <p:cNvPicPr/>
          <p:nvPr/>
        </p:nvPicPr>
        <p:blipFill>
          <a:blip r:embed="rId6">
            <a:extLst>
              <a:ext uri="{28A0092B-C50C-407E-A947-70E740481C1C}">
                <a14:useLocalDpi xmlns:a14="http://schemas.microsoft.com/office/drawing/2010/main" val="0"/>
              </a:ext>
            </a:extLst>
          </a:blip>
          <a:srcRect/>
          <a:stretch>
            <a:fillRect/>
          </a:stretch>
        </p:blipFill>
        <p:spPr bwMode="auto">
          <a:xfrm>
            <a:off x="838200" y="3429000"/>
            <a:ext cx="2595349" cy="6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ux2.jpeg"/>
          <p:cNvPicPr>
            <a:picLocks noChangeAspect="1"/>
          </p:cNvPicPr>
          <p:nvPr/>
        </p:nvPicPr>
        <p:blipFill>
          <a:blip r:embed="rId7"/>
          <a:srcRect t="27027" b="29730"/>
          <a:stretch>
            <a:fillRect/>
          </a:stretch>
        </p:blipFill>
        <p:spPr>
          <a:xfrm>
            <a:off x="1181528" y="2596943"/>
            <a:ext cx="1398985" cy="604966"/>
          </a:xfrm>
          <a:prstGeom prst="rect">
            <a:avLst/>
          </a:prstGeom>
        </p:spPr>
      </p:pic>
      <p:pic>
        <p:nvPicPr>
          <p:cNvPr id="11" name="Picture 4" descr="2D Icon w text"/>
          <p:cNvPicPr>
            <a:picLocks noChangeAspect="1" noChangeArrowheads="1"/>
          </p:cNvPicPr>
          <p:nvPr/>
        </p:nvPicPr>
        <p:blipFill>
          <a:blip r:embed="rId8" cstate="print">
            <a:lum contrast="18000"/>
          </a:blip>
          <a:srcRect/>
          <a:stretch>
            <a:fillRect/>
          </a:stretch>
        </p:blipFill>
        <p:spPr bwMode="auto">
          <a:xfrm>
            <a:off x="3810000" y="1596774"/>
            <a:ext cx="1600200" cy="845182"/>
          </a:xfrm>
          <a:prstGeom prst="rect">
            <a:avLst/>
          </a:prstGeom>
          <a:noFill/>
        </p:spPr>
      </p:pic>
      <p:pic>
        <p:nvPicPr>
          <p:cNvPr id="1228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1232" y="3282946"/>
            <a:ext cx="1769055" cy="65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93" name="Picture 13" descr="BAE System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2514600"/>
            <a:ext cx="1918268" cy="293382"/>
          </a:xfrm>
          <a:prstGeom prst="rect">
            <a:avLst/>
          </a:prstGeom>
          <a:noFill/>
          <a:extLst>
            <a:ext uri="{909E8E84-426E-40dd-AFC4-6F175D3DCCD1}">
              <a14:hiddenFill xmlns:a14="http://schemas.microsoft.com/office/drawing/2010/main">
                <a:solidFill>
                  <a:srgbClr val="FFFFFF"/>
                </a:solidFill>
              </a14:hiddenFill>
            </a:ext>
          </a:extLst>
        </p:spPr>
      </p:pic>
      <p:pic>
        <p:nvPicPr>
          <p:cNvPr id="122900" name="Picture 20" descr="AAA Auto Club Sout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029200"/>
            <a:ext cx="1054101" cy="71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8" name="Picture 28" descr="http://sysco.com/structural-images/logo.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1800" y="2743200"/>
            <a:ext cx="931861" cy="473697"/>
          </a:xfrm>
          <a:prstGeom prst="rect">
            <a:avLst/>
          </a:prstGeom>
          <a:noFill/>
          <a:extLst>
            <a:ext uri="{909E8E84-426E-40dd-AFC4-6F175D3DCCD1}">
              <a14:hiddenFill xmlns:a14="http://schemas.microsoft.com/office/drawing/2010/main">
                <a:solidFill>
                  <a:srgbClr val="FFFFFF"/>
                </a:solidFill>
              </a14:hiddenFill>
            </a:ext>
          </a:extLst>
        </p:spPr>
      </p:pic>
      <p:pic>
        <p:nvPicPr>
          <p:cNvPr id="122914" name="Picture 34" descr="Progressive Medical">
            <a:hlinkClick r:id="rId15" tooltip="Progressive Medical"/>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638800"/>
            <a:ext cx="2292352" cy="36495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6" descr="OSU Mobile"/>
          <p:cNvSpPr>
            <a:spLocks noChangeAspect="1" noChangeArrowheads="1"/>
          </p:cNvSpPr>
          <p:nvPr/>
        </p:nvSpPr>
        <p:spPr bwMode="auto">
          <a:xfrm>
            <a:off x="63500" y="-1081088"/>
            <a:ext cx="9086850" cy="2266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32098" name="Picture 2" descr="http://ilfornaio.com/images/navi_top.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29594" y="5473289"/>
            <a:ext cx="2464930" cy="4390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logo_TM"/>
          <p:cNvPicPr>
            <a:picLocks noChangeAspect="1" noChangeArrowheads="1"/>
          </p:cNvPicPr>
          <p:nvPr/>
        </p:nvPicPr>
        <p:blipFill>
          <a:blip r:embed="rId19" cstate="print"/>
          <a:srcRect/>
          <a:stretch>
            <a:fillRect/>
          </a:stretch>
        </p:blipFill>
        <p:spPr bwMode="auto">
          <a:xfrm>
            <a:off x="6858000" y="6243583"/>
            <a:ext cx="1981200" cy="463988"/>
          </a:xfrm>
          <a:prstGeom prst="rect">
            <a:avLst/>
          </a:prstGeom>
          <a:noFill/>
          <a:ln w="9525">
            <a:noFill/>
            <a:miter lim="800000"/>
            <a:headEnd/>
            <a:tailEnd/>
          </a:ln>
        </p:spPr>
      </p:pic>
      <p:pic>
        <p:nvPicPr>
          <p:cNvPr id="12" name="Picture 11"/>
          <p:cNvPicPr>
            <a:picLocks noChangeAspect="1"/>
          </p:cNvPicPr>
          <p:nvPr/>
        </p:nvPicPr>
        <p:blipFill>
          <a:blip r:embed="rId20"/>
          <a:stretch>
            <a:fillRect/>
          </a:stretch>
        </p:blipFill>
        <p:spPr>
          <a:xfrm>
            <a:off x="6858000" y="4191000"/>
            <a:ext cx="1297837" cy="850900"/>
          </a:xfrm>
          <a:prstGeom prst="rect">
            <a:avLst/>
          </a:prstGeom>
        </p:spPr>
      </p:pic>
      <p:pic>
        <p:nvPicPr>
          <p:cNvPr id="27" name="Picture 26" descr="footerlogo.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62400" y="4800600"/>
            <a:ext cx="1676400" cy="477634"/>
          </a:xfrm>
          <a:prstGeom prst="rect">
            <a:avLst/>
          </a:prstGeom>
        </p:spPr>
      </p:pic>
      <p:pic>
        <p:nvPicPr>
          <p:cNvPr id="13" name="Picture 12"/>
          <p:cNvPicPr>
            <a:picLocks noChangeAspect="1"/>
          </p:cNvPicPr>
          <p:nvPr/>
        </p:nvPicPr>
        <p:blipFill>
          <a:blip r:embed="rId22"/>
          <a:stretch>
            <a:fillRect/>
          </a:stretch>
        </p:blipFill>
        <p:spPr>
          <a:xfrm>
            <a:off x="5715000" y="1828800"/>
            <a:ext cx="1447800" cy="426256"/>
          </a:xfrm>
          <a:prstGeom prst="rect">
            <a:avLst/>
          </a:prstGeom>
        </p:spPr>
      </p:pic>
      <p:pic>
        <p:nvPicPr>
          <p:cNvPr id="14" name="Picture 13"/>
          <p:cNvPicPr>
            <a:picLocks noChangeAspect="1"/>
          </p:cNvPicPr>
          <p:nvPr/>
        </p:nvPicPr>
        <p:blipFill>
          <a:blip r:embed="rId23"/>
          <a:stretch>
            <a:fillRect/>
          </a:stretch>
        </p:blipFill>
        <p:spPr>
          <a:xfrm>
            <a:off x="1295400" y="5486400"/>
            <a:ext cx="825783" cy="889000"/>
          </a:xfrm>
          <a:prstGeom prst="rect">
            <a:avLst/>
          </a:prstGeom>
        </p:spPr>
      </p:pic>
      <p:pic>
        <p:nvPicPr>
          <p:cNvPr id="15" name="Picture 14"/>
          <p:cNvPicPr>
            <a:picLocks noChangeAspect="1"/>
          </p:cNvPicPr>
          <p:nvPr/>
        </p:nvPicPr>
        <p:blipFill>
          <a:blip r:embed="rId24"/>
          <a:stretch>
            <a:fillRect/>
          </a:stretch>
        </p:blipFill>
        <p:spPr>
          <a:xfrm>
            <a:off x="2971800" y="6172200"/>
            <a:ext cx="2690648" cy="406400"/>
          </a:xfrm>
          <a:prstGeom prst="rect">
            <a:avLst/>
          </a:prstGeom>
        </p:spPr>
      </p:pic>
      <p:pic>
        <p:nvPicPr>
          <p:cNvPr id="16" name="Picture 15"/>
          <p:cNvPicPr>
            <a:picLocks noChangeAspect="1"/>
          </p:cNvPicPr>
          <p:nvPr/>
        </p:nvPicPr>
        <p:blipFill>
          <a:blip r:embed="rId25"/>
          <a:stretch>
            <a:fillRect/>
          </a:stretch>
        </p:blipFill>
        <p:spPr>
          <a:xfrm>
            <a:off x="4572000" y="2514600"/>
            <a:ext cx="1447800" cy="696754"/>
          </a:xfrm>
          <a:prstGeom prst="rect">
            <a:avLst/>
          </a:prstGeom>
        </p:spPr>
      </p:pic>
      <p:pic>
        <p:nvPicPr>
          <p:cNvPr id="17" name="Picture 16"/>
          <p:cNvPicPr>
            <a:picLocks noChangeAspect="1"/>
          </p:cNvPicPr>
          <p:nvPr/>
        </p:nvPicPr>
        <p:blipFill>
          <a:blip r:embed="rId26"/>
          <a:stretch>
            <a:fillRect/>
          </a:stretch>
        </p:blipFill>
        <p:spPr>
          <a:xfrm>
            <a:off x="1828800" y="1600200"/>
            <a:ext cx="1596641" cy="778486"/>
          </a:xfrm>
          <a:prstGeom prst="rect">
            <a:avLst/>
          </a:prstGeom>
        </p:spPr>
      </p:pic>
      <p:pic>
        <p:nvPicPr>
          <p:cNvPr id="19" name="Picture 18"/>
          <p:cNvPicPr>
            <a:picLocks noChangeAspect="1"/>
          </p:cNvPicPr>
          <p:nvPr/>
        </p:nvPicPr>
        <p:blipFill>
          <a:blip r:embed="rId27"/>
          <a:stretch>
            <a:fillRect/>
          </a:stretch>
        </p:blipFill>
        <p:spPr>
          <a:xfrm>
            <a:off x="1219200" y="4343400"/>
            <a:ext cx="1828800" cy="457200"/>
          </a:xfrm>
          <a:prstGeom prst="rect">
            <a:avLst/>
          </a:prstGeom>
        </p:spPr>
      </p:pic>
      <p:pic>
        <p:nvPicPr>
          <p:cNvPr id="22" name="Picture 21"/>
          <p:cNvPicPr>
            <a:picLocks noChangeAspect="1"/>
          </p:cNvPicPr>
          <p:nvPr/>
        </p:nvPicPr>
        <p:blipFill>
          <a:blip r:embed="rId28"/>
          <a:stretch>
            <a:fillRect/>
          </a:stretch>
        </p:blipFill>
        <p:spPr>
          <a:xfrm>
            <a:off x="6477000" y="3048000"/>
            <a:ext cx="1916430" cy="381000"/>
          </a:xfrm>
          <a:prstGeom prst="rect">
            <a:avLst/>
          </a:prstGeom>
        </p:spPr>
      </p:pic>
    </p:spTree>
    <p:extLst>
      <p:ext uri="{BB962C8B-B14F-4D97-AF65-F5344CB8AC3E}">
        <p14:creationId xmlns:p14="http://schemas.microsoft.com/office/powerpoint/2010/main" val="26537857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7"/>
          <p:cNvSpPr>
            <a:spLocks noGrp="1" noChangeArrowheads="1"/>
          </p:cNvSpPr>
          <p:nvPr>
            <p:ph type="title"/>
          </p:nvPr>
        </p:nvSpPr>
        <p:spPr>
          <a:xfrm>
            <a:off x="152400" y="274638"/>
            <a:ext cx="8686800" cy="1143000"/>
          </a:xfrm>
        </p:spPr>
        <p:txBody>
          <a:bodyPr/>
          <a:lstStyle/>
          <a:p>
            <a:r>
              <a:rPr lang="en-US" sz="6000" dirty="0"/>
              <a:t>s</a:t>
            </a:r>
            <a:r>
              <a:rPr lang="en-US" sz="6000" dirty="0" smtClean="0"/>
              <a:t>ome clients - worldwide</a:t>
            </a:r>
            <a:endParaRPr lang="en-US" sz="6000" dirty="0"/>
          </a:p>
        </p:txBody>
      </p:sp>
      <p:sp>
        <p:nvSpPr>
          <p:cNvPr id="72712" name="Rectangle 8"/>
          <p:cNvSpPr>
            <a:spLocks noChangeArrowheads="1"/>
          </p:cNvSpPr>
          <p:nvPr/>
        </p:nvSpPr>
        <p:spPr bwMode="auto">
          <a:xfrm>
            <a:off x="1752600" y="1600200"/>
            <a:ext cx="6019800" cy="228600"/>
          </a:xfrm>
          <a:prstGeom prst="rect">
            <a:avLst/>
          </a:prstGeom>
          <a:solidFill>
            <a:schemeClr val="bg1"/>
          </a:solidFill>
          <a:ln w="9525">
            <a:noFill/>
            <a:miter lim="800000"/>
            <a:headEnd/>
            <a:tailEnd/>
          </a:ln>
          <a:effectLst/>
        </p:spPr>
        <p:txBody>
          <a:bodyPr wrap="none" anchor="ctr"/>
          <a:lstStyle/>
          <a:p>
            <a:endParaRPr lang="en-US" dirty="0"/>
          </a:p>
        </p:txBody>
      </p:sp>
      <p:sp>
        <p:nvSpPr>
          <p:cNvPr id="2" name="AutoShape 36" descr="OSU Mobile"/>
          <p:cNvSpPr>
            <a:spLocks noChangeAspect="1" noChangeArrowheads="1"/>
          </p:cNvSpPr>
          <p:nvPr/>
        </p:nvSpPr>
        <p:spPr bwMode="auto">
          <a:xfrm>
            <a:off x="63500" y="-1081088"/>
            <a:ext cx="9086850" cy="2266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 name="Picture 12" descr="logo_TM"/>
          <p:cNvPicPr>
            <a:picLocks noChangeAspect="1" noChangeArrowheads="1"/>
          </p:cNvPicPr>
          <p:nvPr/>
        </p:nvPicPr>
        <p:blipFill>
          <a:blip r:embed="rId3" cstate="print"/>
          <a:srcRect/>
          <a:stretch>
            <a:fillRect/>
          </a:stretch>
        </p:blipFill>
        <p:spPr bwMode="auto">
          <a:xfrm>
            <a:off x="6858000" y="6243583"/>
            <a:ext cx="1981200" cy="463988"/>
          </a:xfrm>
          <a:prstGeom prst="rect">
            <a:avLst/>
          </a:prstGeom>
          <a:noFill/>
          <a:ln w="9525">
            <a:noFill/>
            <a:miter lim="800000"/>
            <a:headEnd/>
            <a:tailEnd/>
          </a:ln>
        </p:spPr>
      </p:pic>
      <p:pic>
        <p:nvPicPr>
          <p:cNvPr id="14" name="Picture 13"/>
          <p:cNvPicPr>
            <a:picLocks noChangeAspect="1"/>
          </p:cNvPicPr>
          <p:nvPr/>
        </p:nvPicPr>
        <p:blipFill>
          <a:blip r:embed="rId4"/>
          <a:stretch>
            <a:fillRect/>
          </a:stretch>
        </p:blipFill>
        <p:spPr>
          <a:xfrm>
            <a:off x="609600" y="4038600"/>
            <a:ext cx="2936747" cy="449044"/>
          </a:xfrm>
          <a:prstGeom prst="rect">
            <a:avLst/>
          </a:prstGeom>
        </p:spPr>
      </p:pic>
      <p:pic>
        <p:nvPicPr>
          <p:cNvPr id="15" name="Picture 14"/>
          <p:cNvPicPr>
            <a:picLocks noChangeAspect="1"/>
          </p:cNvPicPr>
          <p:nvPr/>
        </p:nvPicPr>
        <p:blipFill>
          <a:blip r:embed="rId5"/>
          <a:stretch>
            <a:fillRect/>
          </a:stretch>
        </p:blipFill>
        <p:spPr>
          <a:xfrm>
            <a:off x="2362200" y="4800600"/>
            <a:ext cx="2295938" cy="391160"/>
          </a:xfrm>
          <a:prstGeom prst="rect">
            <a:avLst/>
          </a:prstGeom>
          <a:solidFill>
            <a:schemeClr val="tx1"/>
          </a:solidFill>
        </p:spPr>
      </p:pic>
      <p:pic>
        <p:nvPicPr>
          <p:cNvPr id="16" name="Picture 15"/>
          <p:cNvPicPr>
            <a:picLocks noChangeAspect="1"/>
          </p:cNvPicPr>
          <p:nvPr/>
        </p:nvPicPr>
        <p:blipFill>
          <a:blip r:embed="rId6"/>
          <a:stretch>
            <a:fillRect/>
          </a:stretch>
        </p:blipFill>
        <p:spPr>
          <a:xfrm>
            <a:off x="990600" y="5181600"/>
            <a:ext cx="1981200" cy="930197"/>
          </a:xfrm>
          <a:prstGeom prst="rect">
            <a:avLst/>
          </a:prstGeom>
        </p:spPr>
      </p:pic>
      <p:pic>
        <p:nvPicPr>
          <p:cNvPr id="17" name="Picture 16"/>
          <p:cNvPicPr>
            <a:picLocks noChangeAspect="1"/>
          </p:cNvPicPr>
          <p:nvPr/>
        </p:nvPicPr>
        <p:blipFill>
          <a:blip r:embed="rId7"/>
          <a:stretch>
            <a:fillRect/>
          </a:stretch>
        </p:blipFill>
        <p:spPr>
          <a:xfrm>
            <a:off x="3886200" y="5146040"/>
            <a:ext cx="1752600" cy="1343660"/>
          </a:xfrm>
          <a:prstGeom prst="rect">
            <a:avLst/>
          </a:prstGeom>
        </p:spPr>
      </p:pic>
      <p:pic>
        <p:nvPicPr>
          <p:cNvPr id="20" name="Picture 19"/>
          <p:cNvPicPr>
            <a:picLocks noChangeAspect="1"/>
          </p:cNvPicPr>
          <p:nvPr/>
        </p:nvPicPr>
        <p:blipFill>
          <a:blip r:embed="rId8"/>
          <a:stretch>
            <a:fillRect/>
          </a:stretch>
        </p:blipFill>
        <p:spPr>
          <a:xfrm>
            <a:off x="6172200" y="5029200"/>
            <a:ext cx="2407596" cy="950899"/>
          </a:xfrm>
          <a:prstGeom prst="rect">
            <a:avLst/>
          </a:prstGeom>
        </p:spPr>
      </p:pic>
      <p:pic>
        <p:nvPicPr>
          <p:cNvPr id="21" name="Picture 20"/>
          <p:cNvPicPr>
            <a:picLocks noChangeAspect="1"/>
          </p:cNvPicPr>
          <p:nvPr/>
        </p:nvPicPr>
        <p:blipFill>
          <a:blip r:embed="rId9"/>
          <a:stretch>
            <a:fillRect/>
          </a:stretch>
        </p:blipFill>
        <p:spPr>
          <a:xfrm>
            <a:off x="4343400" y="2438400"/>
            <a:ext cx="1295400" cy="1295400"/>
          </a:xfrm>
          <a:prstGeom prst="rect">
            <a:avLst/>
          </a:prstGeom>
        </p:spPr>
      </p:pic>
      <p:pic>
        <p:nvPicPr>
          <p:cNvPr id="36" name="Picture 4" descr="2D Icon w text"/>
          <p:cNvPicPr>
            <a:picLocks noChangeAspect="1" noChangeArrowheads="1"/>
          </p:cNvPicPr>
          <p:nvPr/>
        </p:nvPicPr>
        <p:blipFill>
          <a:blip r:embed="rId10" cstate="print">
            <a:lum contrast="18000"/>
          </a:blip>
          <a:srcRect/>
          <a:stretch>
            <a:fillRect/>
          </a:stretch>
        </p:blipFill>
        <p:spPr bwMode="auto">
          <a:xfrm>
            <a:off x="2209800" y="1600200"/>
            <a:ext cx="1905000" cy="1006169"/>
          </a:xfrm>
          <a:prstGeom prst="rect">
            <a:avLst/>
          </a:prstGeom>
          <a:noFill/>
        </p:spPr>
      </p:pic>
      <p:pic>
        <p:nvPicPr>
          <p:cNvPr id="3" name="Picture 2"/>
          <p:cNvPicPr>
            <a:picLocks noChangeAspect="1"/>
          </p:cNvPicPr>
          <p:nvPr/>
        </p:nvPicPr>
        <p:blipFill>
          <a:blip r:embed="rId11"/>
          <a:stretch>
            <a:fillRect/>
          </a:stretch>
        </p:blipFill>
        <p:spPr>
          <a:xfrm>
            <a:off x="5334000" y="4343400"/>
            <a:ext cx="1728592" cy="685800"/>
          </a:xfrm>
          <a:prstGeom prst="rect">
            <a:avLst/>
          </a:prstGeom>
        </p:spPr>
      </p:pic>
      <p:pic>
        <p:nvPicPr>
          <p:cNvPr id="4" name="Picture 3"/>
          <p:cNvPicPr>
            <a:picLocks noChangeAspect="1"/>
          </p:cNvPicPr>
          <p:nvPr/>
        </p:nvPicPr>
        <p:blipFill>
          <a:blip r:embed="rId12"/>
          <a:stretch>
            <a:fillRect/>
          </a:stretch>
        </p:blipFill>
        <p:spPr>
          <a:xfrm>
            <a:off x="589656" y="2438400"/>
            <a:ext cx="2929864" cy="1295400"/>
          </a:xfrm>
          <a:prstGeom prst="rect">
            <a:avLst/>
          </a:prstGeom>
        </p:spPr>
      </p:pic>
      <p:pic>
        <p:nvPicPr>
          <p:cNvPr id="7" name="Picture 6"/>
          <p:cNvPicPr>
            <a:picLocks noChangeAspect="1"/>
          </p:cNvPicPr>
          <p:nvPr/>
        </p:nvPicPr>
        <p:blipFill>
          <a:blip r:embed="rId13"/>
          <a:stretch>
            <a:fillRect/>
          </a:stretch>
        </p:blipFill>
        <p:spPr>
          <a:xfrm>
            <a:off x="6324600" y="1447800"/>
            <a:ext cx="2286000" cy="2286000"/>
          </a:xfrm>
          <a:prstGeom prst="rect">
            <a:avLst/>
          </a:prstGeom>
        </p:spPr>
      </p:pic>
      <p:pic>
        <p:nvPicPr>
          <p:cNvPr id="8" name="Picture 7"/>
          <p:cNvPicPr>
            <a:picLocks noChangeAspect="1"/>
          </p:cNvPicPr>
          <p:nvPr/>
        </p:nvPicPr>
        <p:blipFill>
          <a:blip r:embed="rId14"/>
          <a:stretch>
            <a:fillRect/>
          </a:stretch>
        </p:blipFill>
        <p:spPr>
          <a:xfrm>
            <a:off x="6553200" y="3276600"/>
            <a:ext cx="1625600" cy="812800"/>
          </a:xfrm>
          <a:prstGeom prst="rect">
            <a:avLst/>
          </a:prstGeom>
        </p:spPr>
      </p:pic>
    </p:spTree>
    <p:extLst>
      <p:ext uri="{BB962C8B-B14F-4D97-AF65-F5344CB8AC3E}">
        <p14:creationId xmlns:p14="http://schemas.microsoft.com/office/powerpoint/2010/main" val="895512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7"/>
          <p:cNvSpPr>
            <a:spLocks noGrp="1" noChangeArrowheads="1"/>
          </p:cNvSpPr>
          <p:nvPr>
            <p:ph type="title"/>
          </p:nvPr>
        </p:nvSpPr>
        <p:spPr>
          <a:xfrm>
            <a:off x="152400" y="381000"/>
            <a:ext cx="8686800" cy="1143000"/>
          </a:xfrm>
        </p:spPr>
        <p:txBody>
          <a:bodyPr/>
          <a:lstStyle/>
          <a:p>
            <a:r>
              <a:rPr lang="en-US" sz="6000" dirty="0" smtClean="0"/>
              <a:t>partial sports clients</a:t>
            </a:r>
            <a:endParaRPr lang="en-US" sz="6000" dirty="0"/>
          </a:p>
        </p:txBody>
      </p:sp>
      <p:sp>
        <p:nvSpPr>
          <p:cNvPr id="72712" name="Rectangle 8"/>
          <p:cNvSpPr>
            <a:spLocks noChangeArrowheads="1"/>
          </p:cNvSpPr>
          <p:nvPr/>
        </p:nvSpPr>
        <p:spPr bwMode="auto">
          <a:xfrm>
            <a:off x="1752600" y="1600200"/>
            <a:ext cx="6019800" cy="228600"/>
          </a:xfrm>
          <a:prstGeom prst="rect">
            <a:avLst/>
          </a:prstGeom>
          <a:solidFill>
            <a:schemeClr val="bg1"/>
          </a:solidFill>
          <a:ln w="9525">
            <a:noFill/>
            <a:miter lim="800000"/>
            <a:headEnd/>
            <a:tailEnd/>
          </a:ln>
          <a:effectLst/>
        </p:spPr>
        <p:txBody>
          <a:bodyPr wrap="none" anchor="ctr"/>
          <a:lstStyle/>
          <a:p>
            <a:endParaRPr lang="en-US" dirty="0"/>
          </a:p>
        </p:txBody>
      </p:sp>
      <p:sp>
        <p:nvSpPr>
          <p:cNvPr id="2" name="AutoShape 36" descr="OSU Mobile"/>
          <p:cNvSpPr>
            <a:spLocks noChangeAspect="1" noChangeArrowheads="1"/>
          </p:cNvSpPr>
          <p:nvPr/>
        </p:nvSpPr>
        <p:spPr bwMode="auto">
          <a:xfrm>
            <a:off x="63500" y="-1081088"/>
            <a:ext cx="9086850" cy="2266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 name="Picture 12" descr="logo_TM"/>
          <p:cNvPicPr>
            <a:picLocks noChangeAspect="1" noChangeArrowheads="1"/>
          </p:cNvPicPr>
          <p:nvPr/>
        </p:nvPicPr>
        <p:blipFill>
          <a:blip r:embed="rId3" cstate="print"/>
          <a:srcRect/>
          <a:stretch>
            <a:fillRect/>
          </a:stretch>
        </p:blipFill>
        <p:spPr bwMode="auto">
          <a:xfrm>
            <a:off x="6858000" y="6243583"/>
            <a:ext cx="1981200" cy="463988"/>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221794" y="1905000"/>
            <a:ext cx="878758" cy="990600"/>
          </a:xfrm>
          <a:prstGeom prst="rect">
            <a:avLst/>
          </a:prstGeom>
        </p:spPr>
      </p:pic>
      <p:pic>
        <p:nvPicPr>
          <p:cNvPr id="4" name="Picture 3"/>
          <p:cNvPicPr>
            <a:picLocks noChangeAspect="1"/>
          </p:cNvPicPr>
          <p:nvPr/>
        </p:nvPicPr>
        <p:blipFill>
          <a:blip r:embed="rId5"/>
          <a:stretch>
            <a:fillRect/>
          </a:stretch>
        </p:blipFill>
        <p:spPr>
          <a:xfrm>
            <a:off x="7696200" y="3200400"/>
            <a:ext cx="983226" cy="1143000"/>
          </a:xfrm>
          <a:prstGeom prst="rect">
            <a:avLst/>
          </a:prstGeom>
        </p:spPr>
      </p:pic>
      <p:pic>
        <p:nvPicPr>
          <p:cNvPr id="36" name="Picture 4" descr="2D Icon w text"/>
          <p:cNvPicPr>
            <a:picLocks noChangeAspect="1" noChangeArrowheads="1"/>
          </p:cNvPicPr>
          <p:nvPr/>
        </p:nvPicPr>
        <p:blipFill>
          <a:blip r:embed="rId6" cstate="print">
            <a:lum contrast="18000"/>
          </a:blip>
          <a:srcRect/>
          <a:stretch>
            <a:fillRect/>
          </a:stretch>
        </p:blipFill>
        <p:spPr bwMode="auto">
          <a:xfrm>
            <a:off x="3276600" y="5486400"/>
            <a:ext cx="1731251" cy="914400"/>
          </a:xfrm>
          <a:prstGeom prst="rect">
            <a:avLst/>
          </a:prstGeom>
          <a:noFill/>
        </p:spPr>
      </p:pic>
      <p:pic>
        <p:nvPicPr>
          <p:cNvPr id="24" name="Picture 23"/>
          <p:cNvPicPr>
            <a:picLocks noChangeAspect="1"/>
          </p:cNvPicPr>
          <p:nvPr/>
        </p:nvPicPr>
        <p:blipFill>
          <a:blip r:embed="rId7"/>
          <a:stretch>
            <a:fillRect/>
          </a:stretch>
        </p:blipFill>
        <p:spPr>
          <a:xfrm>
            <a:off x="7086600" y="4572000"/>
            <a:ext cx="1219200" cy="1219200"/>
          </a:xfrm>
          <a:prstGeom prst="rect">
            <a:avLst/>
          </a:prstGeom>
        </p:spPr>
      </p:pic>
      <p:pic>
        <p:nvPicPr>
          <p:cNvPr id="6" name="Picture 5"/>
          <p:cNvPicPr>
            <a:picLocks noChangeAspect="1"/>
          </p:cNvPicPr>
          <p:nvPr/>
        </p:nvPicPr>
        <p:blipFill>
          <a:blip r:embed="rId8"/>
          <a:stretch>
            <a:fillRect/>
          </a:stretch>
        </p:blipFill>
        <p:spPr>
          <a:xfrm>
            <a:off x="533400" y="2057400"/>
            <a:ext cx="2130450" cy="701092"/>
          </a:xfrm>
          <a:prstGeom prst="rect">
            <a:avLst/>
          </a:prstGeom>
        </p:spPr>
      </p:pic>
      <p:pic>
        <p:nvPicPr>
          <p:cNvPr id="7" name="Picture 6"/>
          <p:cNvPicPr>
            <a:picLocks noChangeAspect="1"/>
          </p:cNvPicPr>
          <p:nvPr/>
        </p:nvPicPr>
        <p:blipFill>
          <a:blip r:embed="rId9"/>
          <a:stretch>
            <a:fillRect/>
          </a:stretch>
        </p:blipFill>
        <p:spPr>
          <a:xfrm>
            <a:off x="762000" y="5334000"/>
            <a:ext cx="1748118" cy="990600"/>
          </a:xfrm>
          <a:prstGeom prst="rect">
            <a:avLst/>
          </a:prstGeom>
        </p:spPr>
      </p:pic>
      <p:pic>
        <p:nvPicPr>
          <p:cNvPr id="10" name="Picture 9" descr="Screen Shot 2015-06-23 at 4.11.54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7800" y="3276600"/>
            <a:ext cx="1189544" cy="1447800"/>
          </a:xfrm>
          <a:prstGeom prst="rect">
            <a:avLst/>
          </a:prstGeom>
        </p:spPr>
      </p:pic>
      <p:pic>
        <p:nvPicPr>
          <p:cNvPr id="11" name="Picture 10" descr="Screen Shot 2015-06-23 at 4.13.48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5600" y="3200400"/>
            <a:ext cx="879230" cy="1143000"/>
          </a:xfrm>
          <a:prstGeom prst="rect">
            <a:avLst/>
          </a:prstGeom>
        </p:spPr>
      </p:pic>
      <p:pic>
        <p:nvPicPr>
          <p:cNvPr id="8" name="Picture 7"/>
          <p:cNvPicPr>
            <a:picLocks noChangeAspect="1"/>
          </p:cNvPicPr>
          <p:nvPr/>
        </p:nvPicPr>
        <p:blipFill>
          <a:blip r:embed="rId12"/>
          <a:stretch>
            <a:fillRect/>
          </a:stretch>
        </p:blipFill>
        <p:spPr>
          <a:xfrm>
            <a:off x="5791200" y="4876800"/>
            <a:ext cx="993329" cy="1155700"/>
          </a:xfrm>
          <a:prstGeom prst="rect">
            <a:avLst/>
          </a:prstGeom>
        </p:spPr>
      </p:pic>
      <p:pic>
        <p:nvPicPr>
          <p:cNvPr id="9" name="Picture 8"/>
          <p:cNvPicPr>
            <a:picLocks noChangeAspect="1"/>
          </p:cNvPicPr>
          <p:nvPr/>
        </p:nvPicPr>
        <p:blipFill>
          <a:blip r:embed="rId13"/>
          <a:stretch>
            <a:fillRect/>
          </a:stretch>
        </p:blipFill>
        <p:spPr>
          <a:xfrm>
            <a:off x="4953000" y="2057400"/>
            <a:ext cx="1435101" cy="1051676"/>
          </a:xfrm>
          <a:prstGeom prst="rect">
            <a:avLst/>
          </a:prstGeom>
        </p:spPr>
      </p:pic>
      <p:pic>
        <p:nvPicPr>
          <p:cNvPr id="15" name="Picture 14"/>
          <p:cNvPicPr>
            <a:picLocks noChangeAspect="1"/>
          </p:cNvPicPr>
          <p:nvPr/>
        </p:nvPicPr>
        <p:blipFill>
          <a:blip r:embed="rId14"/>
          <a:stretch>
            <a:fillRect/>
          </a:stretch>
        </p:blipFill>
        <p:spPr>
          <a:xfrm>
            <a:off x="914400" y="3276600"/>
            <a:ext cx="1854200" cy="804755"/>
          </a:xfrm>
          <a:prstGeom prst="rect">
            <a:avLst/>
          </a:prstGeom>
        </p:spPr>
      </p:pic>
      <p:pic>
        <p:nvPicPr>
          <p:cNvPr id="17" name="Picture 16" descr="Screen Shot 2015-06-29 at 10.25.50 A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10000" y="3657600"/>
            <a:ext cx="1188172" cy="1600200"/>
          </a:xfrm>
          <a:prstGeom prst="rect">
            <a:avLst/>
          </a:prstGeom>
        </p:spPr>
      </p:pic>
      <p:pic>
        <p:nvPicPr>
          <p:cNvPr id="18" name="Picture 17"/>
          <p:cNvPicPr>
            <a:picLocks noChangeAspect="1"/>
          </p:cNvPicPr>
          <p:nvPr/>
        </p:nvPicPr>
        <p:blipFill>
          <a:blip r:embed="rId16"/>
          <a:stretch>
            <a:fillRect/>
          </a:stretch>
        </p:blipFill>
        <p:spPr>
          <a:xfrm>
            <a:off x="2971800" y="1905000"/>
            <a:ext cx="1210910" cy="1371600"/>
          </a:xfrm>
          <a:prstGeom prst="rect">
            <a:avLst/>
          </a:prstGeom>
        </p:spPr>
      </p:pic>
      <p:pic>
        <p:nvPicPr>
          <p:cNvPr id="19" name="Picture 18"/>
          <p:cNvPicPr>
            <a:picLocks noChangeAspect="1"/>
          </p:cNvPicPr>
          <p:nvPr/>
        </p:nvPicPr>
        <p:blipFill>
          <a:blip r:embed="rId17"/>
          <a:stretch>
            <a:fillRect/>
          </a:stretch>
        </p:blipFill>
        <p:spPr>
          <a:xfrm>
            <a:off x="990600" y="4197426"/>
            <a:ext cx="2641600" cy="1209408"/>
          </a:xfrm>
          <a:prstGeom prst="rect">
            <a:avLst/>
          </a:prstGeom>
        </p:spPr>
      </p:pic>
    </p:spTree>
    <p:extLst>
      <p:ext uri="{BB962C8B-B14F-4D97-AF65-F5344CB8AC3E}">
        <p14:creationId xmlns:p14="http://schemas.microsoft.com/office/powerpoint/2010/main" val="17641018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cap="none" dirty="0" smtClean="0">
                <a:solidFill>
                  <a:prstClr val="black">
                    <a:lumMod val="85000"/>
                    <a:lumOff val="15000"/>
                  </a:prstClr>
                </a:solidFill>
                <a:ea typeface="+mn-ea"/>
                <a:cs typeface="+mn-cs"/>
              </a:rPr>
              <a:t>How</a:t>
            </a:r>
            <a:r>
              <a:rPr lang="en-US" sz="4000" cap="none" dirty="0" smtClean="0">
                <a:solidFill>
                  <a:prstClr val="black">
                    <a:lumMod val="85000"/>
                    <a:lumOff val="15000"/>
                  </a:prstClr>
                </a:solidFill>
                <a:ea typeface="+mn-ea"/>
                <a:cs typeface="+mn-cs"/>
              </a:rPr>
              <a:t> </a:t>
            </a:r>
            <a:r>
              <a:rPr lang="en-US" b="0" cap="none" dirty="0" smtClean="0">
                <a:solidFill>
                  <a:prstClr val="black">
                    <a:lumMod val="50000"/>
                    <a:lumOff val="50000"/>
                  </a:prstClr>
                </a:solidFill>
                <a:ea typeface="+mn-ea"/>
                <a:cs typeface="+mn-cs"/>
              </a:rPr>
              <a:t>we do it for Clients?</a:t>
            </a:r>
            <a:endParaRPr lang="en-US" sz="4000" b="0" cap="none" dirty="0">
              <a:solidFill>
                <a:prstClr val="black">
                  <a:lumMod val="50000"/>
                  <a:lumOff val="50000"/>
                </a:prstClr>
              </a:solidFill>
              <a:ea typeface="+mn-ea"/>
              <a:cs typeface="+mn-cs"/>
            </a:endParaRPr>
          </a:p>
        </p:txBody>
      </p:sp>
      <p:pic>
        <p:nvPicPr>
          <p:cNvPr id="7" name="Picture 6" descr="logo_TM"/>
          <p:cNvPicPr/>
          <p:nvPr/>
        </p:nvPicPr>
        <p:blipFill>
          <a:blip r:embed="rId3" cstate="print"/>
          <a:srcRect/>
          <a:stretch>
            <a:fillRect/>
          </a:stretch>
        </p:blipFill>
        <p:spPr bwMode="auto">
          <a:xfrm>
            <a:off x="6858000" y="685800"/>
            <a:ext cx="1524000" cy="3524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1_Introducing PowerPoint 2011">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467</Words>
  <Application>Microsoft Macintosh PowerPoint</Application>
  <PresentationFormat>On-screen Show (4:3)</PresentationFormat>
  <Paragraphs>80</Paragraphs>
  <Slides>19</Slides>
  <Notes>17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1_Introducing PowerPoint 2011</vt:lpstr>
      <vt:lpstr>Office Theme</vt:lpstr>
      <vt:lpstr>Document</vt:lpstr>
      <vt:lpstr>PowerPoint Presentation</vt:lpstr>
      <vt:lpstr>PeopleBest ‘cracks the DNA’ of FIT inside people, teams and companies.  This enables leaders to know exactly who will succeed inside their role.  We analyze a particular job by combing success in any role using actual employees in the job now.  We then combine this DNA with our clients Analytics to build the absolute best hiring and culture profiles, beyond anyone else in our field, to ensure our clients uniqueness and absolute success!</vt:lpstr>
      <vt:lpstr>PowerPoint Presentation</vt:lpstr>
      <vt:lpstr>What we have done for others</vt:lpstr>
      <vt:lpstr>Define the DNA traits and success factors across Call Center employee populations that reflect success ‘FIT’ inside each role and overall culture of the company in reaching their respective goals.  Provide a set of tools that align the whole lifecycle for employees from Hiring, Engagement and Development, to ensure a perfect ‘FIT’ and ultimately happy and engaged people!</vt:lpstr>
      <vt:lpstr> some clients - usa</vt:lpstr>
      <vt:lpstr>some clients - worldwide</vt:lpstr>
      <vt:lpstr>partial sports clients</vt:lpstr>
      <vt:lpstr>How we do it for Clients?</vt:lpstr>
      <vt:lpstr>How We take Clients from DNA to Hiring ‘FIT’ Success</vt:lpstr>
      <vt:lpstr>Define DNA: Job FIT and Corporate Culture:</vt:lpstr>
      <vt:lpstr>Sample – Hiring Report</vt:lpstr>
      <vt:lpstr>Sample – Hiring &amp; Culture Report</vt:lpstr>
      <vt:lpstr>What are the Results?</vt:lpstr>
      <vt:lpstr>PowerPoint Presentation</vt:lpstr>
      <vt:lpstr>Hiring and Interviewing</vt:lpstr>
      <vt:lpstr>Define DNA:  Employee Engagement &amp; Behaviors</vt:lpstr>
      <vt:lpstr>Culture &amp; Engagement</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2015-07-01T21:32:01Z</dcterms:modified>
</cp:coreProperties>
</file>